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409" r:id="rId3"/>
    <p:sldId id="410" r:id="rId4"/>
    <p:sldId id="411" r:id="rId5"/>
    <p:sldId id="412" r:id="rId6"/>
    <p:sldId id="413" r:id="rId7"/>
    <p:sldId id="414" r:id="rId8"/>
    <p:sldId id="415" r:id="rId9"/>
    <p:sldId id="416" r:id="rId10"/>
    <p:sldId id="417" r:id="rId11"/>
    <p:sldId id="418" r:id="rId12"/>
    <p:sldId id="419" r:id="rId13"/>
    <p:sldId id="420" r:id="rId14"/>
    <p:sldId id="421" r:id="rId15"/>
    <p:sldId id="423" r:id="rId16"/>
    <p:sldId id="424" r:id="rId17"/>
    <p:sldId id="425" r:id="rId18"/>
    <p:sldId id="426" r:id="rId19"/>
    <p:sldId id="438" r:id="rId20"/>
    <p:sldId id="427" r:id="rId21"/>
    <p:sldId id="428" r:id="rId22"/>
    <p:sldId id="429" r:id="rId23"/>
    <p:sldId id="430" r:id="rId24"/>
    <p:sldId id="437" r:id="rId25"/>
    <p:sldId id="431" r:id="rId26"/>
    <p:sldId id="432" r:id="rId27"/>
    <p:sldId id="433" r:id="rId29"/>
    <p:sldId id="435" r:id="rId30"/>
    <p:sldId id="436" r:id="rId31"/>
    <p:sldId id="450" r:id="rId32"/>
    <p:sldId id="452" r:id="rId33"/>
    <p:sldId id="434"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61"/>
        <p:guide pos="3842"/>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notesMaster" Target="notesMasters/notesMaster1.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rgbClr val="FFFFFF"/>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rgbClr val="FFFFFF"/>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buNone/>
              <a:defRPr/>
            </a:lvl6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rgbClr val="FFFFFF"/>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rgbClr val="FFFFFF"/>
        </a:solidFill>
        <a:effectLst/>
      </p:bgPr>
    </p:bg>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buFont typeface="Arial" panose="020B0604020202020204" pitchFamily="34" charset="0"/>
              <a:buChar char="●"/>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lvl1pPr>
              <a:defRPr baseline="0"/>
            </a:lvl1p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rgbClr val="FFFFFF"/>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6.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7.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8.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9.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80.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81.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82.xml"/><Relationship Id="rId2" Type="http://schemas.openxmlformats.org/officeDocument/2006/relationships/image" Target="../media/image9.png"/><Relationship Id="rId1"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83.xml"/><Relationship Id="rId1" Type="http://schemas.openxmlformats.org/officeDocument/2006/relationships/image" Target="../media/image10.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84.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85.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86.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87.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88.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89.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90.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1.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93.xml"/><Relationship Id="rId1" Type="http://schemas.openxmlformats.org/officeDocument/2006/relationships/image" Target="../media/image11.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7.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5.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6.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69.xml"/><Relationship Id="rId2" Type="http://schemas.openxmlformats.org/officeDocument/2006/relationships/image" Target="../media/image1.png"/><Relationship Id="rId1" Type="http://schemas.openxmlformats.org/officeDocument/2006/relationships/tags" Target="../tags/tag68.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0.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1.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72.xml"/><Relationship Id="rId2" Type="http://schemas.openxmlformats.org/officeDocument/2006/relationships/image" Target="../media/image3.pn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3.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00000">
              <a:srgbClr val="B3CED5"/>
            </a:gs>
            <a:gs pos="0">
              <a:srgbClr val="DDE3D8"/>
            </a:gs>
          </a:gsLst>
          <a:lin scaled="1"/>
        </a:gradFill>
        <a:effectLst/>
      </p:bgPr>
    </p:bg>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1198880" y="914400"/>
            <a:ext cx="9799320" cy="2148840"/>
          </a:xfrm>
        </p:spPr>
        <p:txBody>
          <a:bodyPr/>
          <a:p>
            <a:r>
              <a:rPr lang="zh-CN" altLang="zh-CN">
                <a:latin typeface="华文楷体" panose="02010600040101010101" charset="-122"/>
                <a:ea typeface="华文楷体" panose="02010600040101010101" charset="-122"/>
              </a:rPr>
              <a:t>文献信息检索与利用</a:t>
            </a:r>
            <a:br>
              <a:rPr lang="zh-CN" altLang="zh-CN">
                <a:latin typeface="华文楷体" panose="02010600040101010101" charset="-122"/>
                <a:ea typeface="华文楷体" panose="02010600040101010101" charset="-122"/>
              </a:rPr>
            </a:br>
            <a:r>
              <a:rPr lang="zh-CN" altLang="zh-CN" sz="3600">
                <a:latin typeface="华文楷体" panose="02010600040101010101" charset="-122"/>
                <a:ea typeface="华文楷体" panose="02010600040101010101" charset="-122"/>
              </a:rPr>
              <a:t>（</a:t>
            </a:r>
            <a:r>
              <a:rPr lang="en-US" altLang="zh-CN" sz="3600">
                <a:latin typeface="华文楷体" panose="02010600040101010101" charset="-122"/>
                <a:ea typeface="华文楷体" panose="02010600040101010101" charset="-122"/>
              </a:rPr>
              <a:t>1</a:t>
            </a:r>
            <a:r>
              <a:rPr lang="zh-CN" altLang="en-US" sz="3600">
                <a:latin typeface="华文楷体" panose="02010600040101010101" charset="-122"/>
                <a:ea typeface="华文楷体" panose="02010600040101010101" charset="-122"/>
              </a:rPr>
              <a:t>）</a:t>
            </a:r>
            <a:endParaRPr lang="zh-CN" altLang="en-US" sz="3600">
              <a:latin typeface="华文楷体" panose="02010600040101010101" charset="-122"/>
              <a:ea typeface="华文楷体" panose="02010600040101010101" charset="-122"/>
            </a:endParaRPr>
          </a:p>
        </p:txBody>
      </p:sp>
      <p:sp>
        <p:nvSpPr>
          <p:cNvPr id="3" name="副标题 2"/>
          <p:cNvSpPr>
            <a:spLocks noGrp="1"/>
          </p:cNvSpPr>
          <p:nvPr>
            <p:ph type="subTitle" idx="1"/>
            <p:custDataLst>
              <p:tags r:id="rId2"/>
            </p:custDataLst>
          </p:nvPr>
        </p:nvSpPr>
        <p:spPr>
          <a:xfrm>
            <a:off x="1198880" y="3938270"/>
            <a:ext cx="9799320" cy="1094740"/>
          </a:xfrm>
        </p:spPr>
        <p:txBody>
          <a:bodyPr/>
          <a:p>
            <a:r>
              <a:rPr lang="zh-CN" altLang="en-US"/>
              <a:t>主讲：  刘 创（图书馆）</a:t>
            </a:r>
            <a:endParaRPr lang="zh-CN" altLang="en-US"/>
          </a:p>
          <a:p>
            <a:r>
              <a:rPr lang="en-US" altLang="zh-CN"/>
              <a:t>2020</a:t>
            </a:r>
            <a:r>
              <a:rPr lang="zh-CN" altLang="en-US"/>
              <a:t>年</a:t>
            </a:r>
            <a:r>
              <a:rPr lang="en-US" altLang="zh-CN"/>
              <a:t>5</a:t>
            </a:r>
            <a:r>
              <a:rPr lang="zh-CN" altLang="en-US"/>
              <a:t>月</a:t>
            </a:r>
            <a:endParaRPr lang="zh-CN" altLang="en-US"/>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6340" y="1210310"/>
            <a:ext cx="9799320" cy="4527550"/>
          </a:xfrm>
        </p:spPr>
        <p:txBody>
          <a:bodyPr/>
          <a:p>
            <a:pPr algn="l"/>
            <a:r>
              <a:rPr lang="zh-CN" altLang="en-US"/>
              <a:t>经过改良提取方法和不断分离纯化，终于获得中性无毒且临床效果出色的提取物活性成分</a:t>
            </a:r>
            <a:r>
              <a:rPr lang="en-US" altLang="zh-CN"/>
              <a:t>——</a:t>
            </a:r>
            <a:r>
              <a:rPr lang="zh-CN" altLang="en-US"/>
              <a:t>青蒿素（分子式</a:t>
            </a:r>
            <a:r>
              <a:rPr lang="en-US" altLang="zh-CN"/>
              <a:t>C15H22O5</a:t>
            </a:r>
            <a:r>
              <a:rPr lang="zh-CN" altLang="en-US"/>
              <a:t>）</a:t>
            </a:r>
            <a:endParaRPr lang="zh-CN" altLang="en-US"/>
          </a:p>
          <a:p>
            <a:pPr algn="l"/>
            <a:endParaRPr lang="zh-CN" altLang="en-US"/>
          </a:p>
          <a:p>
            <a:pPr algn="l"/>
            <a:r>
              <a:rPr lang="zh-CN" altLang="en-US"/>
              <a:t>通过科研人员的不懈努力，青蒿素分子及其衍生物的研究成果被推广应用。</a:t>
            </a:r>
            <a:r>
              <a:rPr lang="en-US" altLang="zh-CN"/>
              <a:t>2005</a:t>
            </a:r>
            <a:r>
              <a:rPr lang="zh-CN" altLang="en-US"/>
              <a:t>年世界卫生组织宣布了青蒿素联合疗法，以青蒿素为基础的复方药物已经成为国际上治疗疟疾的标准药物，在非洲、美洲、东南亚等地区拯救了无数生命。</a:t>
            </a:r>
            <a:endParaRPr lang="zh-CN" altLang="en-US"/>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888365" y="746125"/>
            <a:ext cx="7781290" cy="4324985"/>
          </a:xfrm>
        </p:spPr>
        <p:txBody>
          <a:bodyPr/>
          <a:p>
            <a:pPr algn="l"/>
            <a:r>
              <a:rPr lang="zh-CN" altLang="en-US"/>
              <a:t>青蒿（学名：Artemisia carvifolia）一年生草本菊科蒿属植物。青蒿素及其制剂是国际上公认治疗恶性疟疾的首选药物。</a:t>
            </a:r>
            <a:endParaRPr lang="zh-CN" altLang="en-US"/>
          </a:p>
          <a:p>
            <a:pPr algn="l"/>
            <a:r>
              <a:rPr lang="zh-CN" altLang="en-US"/>
              <a:t>重庆酉阳享有“世界青蒿之乡”的美誉，是世界上最主要的青蒿生产基地，也是全球青蒿素高含量的富集区，平均青蒿素含量高达8‰，酉阳青蒿也是国家地理标志保护产品。</a:t>
            </a:r>
            <a:endParaRPr lang="zh-CN" altLang="en-US"/>
          </a:p>
        </p:txBody>
      </p:sp>
      <p:pic>
        <p:nvPicPr>
          <p:cNvPr id="4" name="图片 3"/>
          <p:cNvPicPr>
            <a:picLocks noChangeAspect="1"/>
          </p:cNvPicPr>
          <p:nvPr/>
        </p:nvPicPr>
        <p:blipFill>
          <a:blip r:embed="rId1"/>
          <a:stretch>
            <a:fillRect/>
          </a:stretch>
        </p:blipFill>
        <p:spPr>
          <a:xfrm>
            <a:off x="8872220" y="3339465"/>
            <a:ext cx="2732405" cy="2735580"/>
          </a:xfrm>
          <a:prstGeom prst="rect">
            <a:avLst/>
          </a:prstGeom>
        </p:spPr>
      </p:pic>
    </p:spTree>
    <p:custDataLst>
      <p:tags r:id="rId2"/>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198880" y="914400"/>
            <a:ext cx="9799320" cy="879475"/>
          </a:xfrm>
        </p:spPr>
        <p:txBody>
          <a:bodyPr>
            <a:normAutofit/>
          </a:bodyPr>
          <a:p>
            <a:r>
              <a:rPr lang="zh-CN" altLang="en-US" sz="3555">
                <a:solidFill>
                  <a:srgbClr val="0070C0"/>
                </a:solidFill>
                <a:latin typeface="楷体" panose="02010609060101010101" charset="-122"/>
                <a:ea typeface="楷体" panose="02010609060101010101" charset="-122"/>
              </a:rPr>
              <a:t>故事三：《更路薄》见证中国南海主权</a:t>
            </a:r>
            <a:endParaRPr lang="zh-CN" altLang="en-US" sz="3555">
              <a:solidFill>
                <a:srgbClr val="0070C0"/>
              </a:solidFill>
              <a:latin typeface="楷体" panose="02010609060101010101" charset="-122"/>
              <a:ea typeface="楷体" panose="02010609060101010101" charset="-122"/>
            </a:endParaRPr>
          </a:p>
        </p:txBody>
      </p:sp>
      <p:sp>
        <p:nvSpPr>
          <p:cNvPr id="3" name="副标题 2"/>
          <p:cNvSpPr>
            <a:spLocks noGrp="1"/>
          </p:cNvSpPr>
          <p:nvPr>
            <p:ph type="subTitle" idx="1"/>
          </p:nvPr>
        </p:nvSpPr>
        <p:spPr>
          <a:xfrm>
            <a:off x="796925" y="2234565"/>
            <a:ext cx="7188835" cy="4209415"/>
          </a:xfrm>
        </p:spPr>
        <p:txBody>
          <a:bodyPr/>
          <a:p>
            <a:pPr algn="l"/>
            <a:r>
              <a:rPr lang="zh-CN" altLang="en-US"/>
              <a:t>南海，为南中国海（地理水域）的简称，位于中国大陆的南方，是太平洋西部海域，中国三大边缘海之一，九段线内海域为中国领海。</a:t>
            </a:r>
            <a:endParaRPr lang="zh-CN" altLang="en-US"/>
          </a:p>
          <a:p>
            <a:pPr algn="l"/>
            <a:endParaRPr lang="zh-CN" altLang="en-US"/>
          </a:p>
          <a:p>
            <a:pPr algn="l"/>
            <a:r>
              <a:rPr lang="zh-CN" altLang="en-US"/>
              <a:t>中国汉代、南北朝时称为涨海、沸海，清代逐渐改称南海。</a:t>
            </a:r>
            <a:endParaRPr lang="zh-CN" altLang="en-US"/>
          </a:p>
          <a:p>
            <a:pPr algn="l"/>
            <a:endParaRPr lang="zh-CN" altLang="en-US"/>
          </a:p>
          <a:p>
            <a:pPr algn="l"/>
            <a:r>
              <a:rPr lang="zh-CN" altLang="en-US"/>
              <a:t>南海诸岛众多，海洋资源丰富。</a:t>
            </a:r>
            <a:endParaRPr lang="zh-CN" altLang="en-US"/>
          </a:p>
        </p:txBody>
      </p:sp>
      <p:pic>
        <p:nvPicPr>
          <p:cNvPr id="4" name="图片 3"/>
          <p:cNvPicPr>
            <a:picLocks noChangeAspect="1"/>
          </p:cNvPicPr>
          <p:nvPr/>
        </p:nvPicPr>
        <p:blipFill>
          <a:blip r:embed="rId1"/>
          <a:stretch>
            <a:fillRect/>
          </a:stretch>
        </p:blipFill>
        <p:spPr>
          <a:xfrm>
            <a:off x="8429625" y="2356485"/>
            <a:ext cx="3266440" cy="3912235"/>
          </a:xfrm>
          <a:prstGeom prst="rect">
            <a:avLst/>
          </a:prstGeom>
        </p:spPr>
      </p:pic>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1045210"/>
            <a:ext cx="9799320" cy="4695825"/>
          </a:xfrm>
        </p:spPr>
        <p:txBody>
          <a:bodyPr/>
          <a:p>
            <a:pPr algn="l"/>
            <a:r>
              <a:rPr lang="zh-CN" altLang="en-US"/>
              <a:t>由于历史原因，南海并不平静。</a:t>
            </a:r>
            <a:endParaRPr lang="zh-CN" altLang="en-US"/>
          </a:p>
          <a:p>
            <a:pPr algn="l"/>
            <a:r>
              <a:rPr lang="en-US" altLang="zh-CN"/>
              <a:t>2013</a:t>
            </a:r>
            <a:r>
              <a:rPr lang="zh-CN" altLang="en-US"/>
              <a:t>年起，菲律宾诉中国南海仲裁案掀起波澜，中方立场坚定、严正回应，坚持通过谈判解决有关争议。</a:t>
            </a:r>
            <a:endParaRPr lang="zh-CN" altLang="en-US"/>
          </a:p>
          <a:p>
            <a:pPr algn="l"/>
            <a:endParaRPr lang="zh-CN" altLang="en-US"/>
          </a:p>
          <a:p>
            <a:pPr algn="l"/>
            <a:r>
              <a:rPr lang="zh-CN" altLang="en-US"/>
              <a:t>国内外专家、学者从历史学、海洋法等多角度进行探讨</a:t>
            </a:r>
            <a:endParaRPr lang="zh-CN" altLang="en-US"/>
          </a:p>
          <a:p>
            <a:pPr algn="l"/>
            <a:endParaRPr lang="zh-CN" altLang="en-US"/>
          </a:p>
          <a:p>
            <a:pPr algn="l"/>
            <a:r>
              <a:rPr lang="zh-CN" altLang="en-US"/>
              <a:t>大量史料文献及文物证明中国人最早发现、命名和开发利用南海诸岛及相关海域，最早并持续、和平、有效地行使主权和管辖。</a:t>
            </a:r>
            <a:endParaRPr lang="zh-CN" altLang="en-US"/>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817880"/>
            <a:ext cx="9799320" cy="5443855"/>
          </a:xfrm>
        </p:spPr>
        <p:txBody>
          <a:bodyPr>
            <a:normAutofit lnSpcReduction="10000"/>
          </a:bodyPr>
          <a:p>
            <a:pPr algn="l"/>
            <a:r>
              <a:rPr lang="zh-CN" altLang="en-US"/>
              <a:t>《更路薄》</a:t>
            </a:r>
            <a:r>
              <a:rPr lang="en-US" altLang="zh-CN"/>
              <a:t>———</a:t>
            </a:r>
            <a:endParaRPr lang="zh-CN" altLang="en-US"/>
          </a:p>
          <a:p>
            <a:pPr algn="l"/>
            <a:r>
              <a:rPr lang="zh-CN" altLang="en-US"/>
              <a:t>       是古代海南渔民集体创作的南海作业与贸易航海指南，世代传承，相互抄录，反映了海南渔民祖祖辈辈经营、耕作南海的悠久历史，为中华民族的海洋文化积累了弥足珍贵的经验性、地方性知识。</a:t>
            </a:r>
            <a:endParaRPr lang="zh-CN" altLang="en-US"/>
          </a:p>
          <a:p>
            <a:pPr algn="l"/>
            <a:r>
              <a:rPr lang="zh-CN" altLang="en-US"/>
              <a:t>      《更路簿》</a:t>
            </a:r>
            <a:r>
              <a:rPr lang="zh-CN" altLang="en-US">
                <a:sym typeface="+mn-ea"/>
              </a:rPr>
              <a:t>详细地记录了南海岛礁名称、详细位置、航行针位(航向)和更数（距离），生动地描述了主要的南海物产。</a:t>
            </a:r>
            <a:endParaRPr lang="zh-CN" altLang="en-US">
              <a:sym typeface="+mn-ea"/>
            </a:endParaRPr>
          </a:p>
          <a:p>
            <a:pPr algn="l"/>
            <a:endParaRPr lang="zh-CN" altLang="en-US">
              <a:sym typeface="+mn-ea"/>
            </a:endParaRPr>
          </a:p>
          <a:p>
            <a:pPr algn="l"/>
            <a:r>
              <a:rPr lang="zh-CN" altLang="en-US">
                <a:sym typeface="+mn-ea"/>
              </a:rPr>
              <a:t>       现存《更路薄》最早手抄本产生于明代</a:t>
            </a:r>
            <a:endParaRPr lang="zh-CN" altLang="en-US"/>
          </a:p>
          <a:p>
            <a:pPr algn="l"/>
            <a:endParaRPr lang="zh-CN" altLang="en-US"/>
          </a:p>
          <a:p>
            <a:pPr algn="l"/>
            <a:endParaRPr lang="zh-CN" altLang="en-US"/>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678815"/>
            <a:ext cx="6363970" cy="4354195"/>
          </a:xfrm>
        </p:spPr>
        <p:txBody>
          <a:bodyPr>
            <a:normAutofit lnSpcReduction="10000"/>
          </a:bodyPr>
          <a:p>
            <a:pPr algn="l"/>
            <a:r>
              <a:rPr lang="zh-CN" altLang="en-US"/>
              <a:t>周伟民教授（海南大学）：</a:t>
            </a:r>
            <a:endParaRPr lang="zh-CN" altLang="en-US"/>
          </a:p>
          <a:p>
            <a:pPr algn="l"/>
            <a:endParaRPr lang="zh-CN" altLang="en-US"/>
          </a:p>
          <a:p>
            <a:pPr algn="l"/>
            <a:r>
              <a:rPr lang="zh-CN" altLang="en-US"/>
              <a:t>       《更路薄》在维护南海权益上有它的意义和价值，《更路薄》本身作为一种海洋文化遗产，可以论证中国并不完全是农耕文化，早就有了海洋文化；论证了中国的海洋精神、开拓的精神、商业的精神，进取的精神。我们在《更路薄》里面提炼出它的价值，这一点对于我们挖掘中国传统文明有着重要的意义。</a:t>
            </a:r>
            <a:endParaRPr lang="zh-CN" altLang="en-US"/>
          </a:p>
        </p:txBody>
      </p:sp>
      <p:pic>
        <p:nvPicPr>
          <p:cNvPr id="4" name="图片 3"/>
          <p:cNvPicPr>
            <a:picLocks noChangeAspect="1"/>
          </p:cNvPicPr>
          <p:nvPr/>
        </p:nvPicPr>
        <p:blipFill>
          <a:blip r:embed="rId1"/>
          <a:stretch>
            <a:fillRect/>
          </a:stretch>
        </p:blipFill>
        <p:spPr>
          <a:xfrm>
            <a:off x="8150860" y="1035685"/>
            <a:ext cx="3625850" cy="4923790"/>
          </a:xfrm>
          <a:prstGeom prst="rect">
            <a:avLst/>
          </a:prstGeom>
          <a:ln w="12700" cmpd="sng">
            <a:solidFill>
              <a:schemeClr val="accent1">
                <a:shade val="50000"/>
              </a:schemeClr>
            </a:solidFill>
            <a:prstDash val="solid"/>
          </a:ln>
        </p:spPr>
      </p:pic>
    </p:spTree>
    <p:custDataLst>
      <p:tags r:id="rId2"/>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541020"/>
            <a:ext cx="9799320" cy="6070600"/>
          </a:xfrm>
        </p:spPr>
        <p:txBody>
          <a:bodyPr>
            <a:normAutofit lnSpcReduction="10000"/>
          </a:bodyPr>
          <a:p>
            <a:pPr algn="l"/>
            <a:r>
              <a:rPr lang="zh-CN" altLang="en-US"/>
              <a:t>研究新著：《南海</a:t>
            </a:r>
            <a:r>
              <a:rPr lang="en-US" altLang="zh-CN"/>
              <a:t>“</a:t>
            </a:r>
            <a:r>
              <a:rPr lang="zh-CN" altLang="en-US"/>
              <a:t>更路薄</a:t>
            </a:r>
            <a:r>
              <a:rPr lang="en-US" altLang="zh-CN"/>
              <a:t>”</a:t>
            </a:r>
            <a:r>
              <a:rPr lang="zh-CN" altLang="en-US"/>
              <a:t>数字化诠释》李文化教授著</a:t>
            </a:r>
            <a:endParaRPr lang="zh-CN" altLang="en-US"/>
          </a:p>
          <a:p>
            <a:pPr algn="l"/>
            <a:endParaRPr lang="en-US" altLang="zh-CN"/>
          </a:p>
          <a:p>
            <a:pPr algn="l"/>
            <a:r>
              <a:rPr lang="zh-CN" altLang="en-US"/>
              <a:t>周伟民教授评价道，新书作者根据更路数字化结果用计算机绘制航路图，是“更路簿”研究历史上最全面、准确、清晰的第三张“更路图”，学术贡献显著。</a:t>
            </a:r>
            <a:endParaRPr lang="zh-CN" altLang="en-US"/>
          </a:p>
          <a:p>
            <a:pPr algn="l"/>
            <a:endParaRPr lang="zh-CN" altLang="en-US"/>
          </a:p>
          <a:p>
            <a:pPr algn="l"/>
            <a:r>
              <a:rPr lang="zh-CN" altLang="en-US"/>
              <a:t>原国家海洋局海洋发展战略研究所所长、海南大学法学院名誉院长高之国表示，《更路簿》是一本南海的“百科全书”，可以从法学、政治学、经济学、历史学、地理学、地质学、水文学、气象学等学科入手，推动《更路簿》的研究和传承形成一门新的学科——“更路簿学”。</a:t>
            </a:r>
            <a:endParaRPr lang="zh-CN" altLang="en-US"/>
          </a:p>
          <a:p>
            <a:pPr algn="l"/>
            <a:endParaRPr lang="zh-CN" altLang="en-US"/>
          </a:p>
          <a:p>
            <a:pPr algn="l"/>
            <a:r>
              <a:rPr lang="en-US" altLang="zh-CN"/>
              <a:t>2016</a:t>
            </a:r>
            <a:r>
              <a:rPr lang="zh-CN" altLang="en-US"/>
              <a:t>年</a:t>
            </a:r>
            <a:r>
              <a:rPr lang="en-US" altLang="zh-CN"/>
              <a:t>9</a:t>
            </a:r>
            <a:r>
              <a:rPr lang="zh-CN" altLang="en-US"/>
              <a:t>月</a:t>
            </a:r>
            <a:r>
              <a:rPr lang="en-US" altLang="zh-CN"/>
              <a:t>7</a:t>
            </a:r>
            <a:r>
              <a:rPr lang="zh-CN" altLang="en-US"/>
              <a:t>日，海南大学《更路薄》研究中心成立</a:t>
            </a:r>
            <a:endParaRPr lang="zh-CN" altLang="en-US"/>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616585"/>
            <a:ext cx="4033520" cy="525780"/>
          </a:xfrm>
        </p:spPr>
        <p:txBody>
          <a:bodyPr/>
          <a:p>
            <a:pPr algn="l"/>
            <a:r>
              <a:rPr lang="zh-CN" altLang="en-US"/>
              <a:t>中国（海南）南海博物馆</a:t>
            </a:r>
            <a:endParaRPr lang="zh-CN" altLang="en-US"/>
          </a:p>
        </p:txBody>
      </p:sp>
      <p:pic>
        <p:nvPicPr>
          <p:cNvPr id="4" name="图片 3"/>
          <p:cNvPicPr>
            <a:picLocks noChangeAspect="1"/>
          </p:cNvPicPr>
          <p:nvPr/>
        </p:nvPicPr>
        <p:blipFill>
          <a:blip r:embed="rId1"/>
          <a:stretch>
            <a:fillRect/>
          </a:stretch>
        </p:blipFill>
        <p:spPr>
          <a:xfrm>
            <a:off x="363220" y="1232535"/>
            <a:ext cx="7372985" cy="3178810"/>
          </a:xfrm>
          <a:prstGeom prst="rect">
            <a:avLst/>
          </a:prstGeom>
        </p:spPr>
      </p:pic>
      <p:pic>
        <p:nvPicPr>
          <p:cNvPr id="5" name="图片 4"/>
          <p:cNvPicPr>
            <a:picLocks noChangeAspect="1"/>
          </p:cNvPicPr>
          <p:nvPr/>
        </p:nvPicPr>
        <p:blipFill>
          <a:blip r:embed="rId2"/>
          <a:stretch>
            <a:fillRect/>
          </a:stretch>
        </p:blipFill>
        <p:spPr>
          <a:xfrm>
            <a:off x="7930515" y="4166235"/>
            <a:ext cx="4119245" cy="2506345"/>
          </a:xfrm>
          <a:prstGeom prst="rect">
            <a:avLst/>
          </a:prstGeom>
        </p:spPr>
      </p:pic>
    </p:spTree>
    <p:custDataLst>
      <p:tags r:id="rId3"/>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3971290" y="5052060"/>
            <a:ext cx="4248785" cy="888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4400">
                <a:latin typeface="华文中宋" panose="02010600040101010101" charset="-122"/>
                <a:ea typeface="华文中宋" panose="02010600040101010101" charset="-122"/>
              </a:rPr>
              <a:t>课间休息</a:t>
            </a:r>
            <a:endParaRPr lang="zh-CN" altLang="en-US" sz="4400">
              <a:latin typeface="华文中宋" panose="02010600040101010101" charset="-122"/>
              <a:ea typeface="华文中宋" panose="02010600040101010101" charset="-122"/>
            </a:endParaRPr>
          </a:p>
        </p:txBody>
      </p:sp>
      <p:pic>
        <p:nvPicPr>
          <p:cNvPr id="2" name="图片 1"/>
          <p:cNvPicPr>
            <a:picLocks noChangeAspect="1"/>
          </p:cNvPicPr>
          <p:nvPr/>
        </p:nvPicPr>
        <p:blipFill>
          <a:blip r:embed="rId1"/>
          <a:stretch>
            <a:fillRect/>
          </a:stretch>
        </p:blipFill>
        <p:spPr>
          <a:xfrm>
            <a:off x="2780030" y="0"/>
            <a:ext cx="6809105" cy="5052060"/>
          </a:xfrm>
          <a:prstGeom prst="rect">
            <a:avLst/>
          </a:prstGeom>
        </p:spPr>
      </p:pic>
    </p:spTree>
    <p:custDataLst>
      <p:tags r:id="rId2"/>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198880" y="914400"/>
            <a:ext cx="9799320" cy="749935"/>
          </a:xfrm>
        </p:spPr>
        <p:txBody>
          <a:bodyPr>
            <a:normAutofit/>
          </a:bodyPr>
          <a:p>
            <a:r>
              <a:rPr lang="zh-CN" altLang="en-US" sz="3555">
                <a:solidFill>
                  <a:srgbClr val="0070C0"/>
                </a:solidFill>
                <a:latin typeface="楷体" panose="02010609060101010101" charset="-122"/>
                <a:ea typeface="楷体" panose="02010609060101010101" charset="-122"/>
              </a:rPr>
              <a:t>第二讲  文献的类型与特征</a:t>
            </a:r>
            <a:endParaRPr lang="zh-CN" altLang="en-US" sz="3555">
              <a:solidFill>
                <a:srgbClr val="0070C0"/>
              </a:solidFill>
              <a:latin typeface="楷体" panose="02010609060101010101" charset="-122"/>
              <a:ea typeface="楷体" panose="02010609060101010101" charset="-122"/>
            </a:endParaRPr>
          </a:p>
        </p:txBody>
      </p:sp>
      <p:sp>
        <p:nvSpPr>
          <p:cNvPr id="3" name="副标题 2"/>
          <p:cNvSpPr>
            <a:spLocks noGrp="1"/>
          </p:cNvSpPr>
          <p:nvPr>
            <p:ph type="subTitle" idx="1"/>
          </p:nvPr>
        </p:nvSpPr>
        <p:spPr>
          <a:xfrm>
            <a:off x="1198880" y="2111375"/>
            <a:ext cx="9799320" cy="4203700"/>
          </a:xfrm>
        </p:spPr>
        <p:txBody>
          <a:bodyPr/>
          <a:p>
            <a:pPr algn="l"/>
            <a:r>
              <a:rPr lang="zh-CN" altLang="en-US"/>
              <a:t>《文献著录总则》（</a:t>
            </a:r>
            <a:r>
              <a:rPr lang="en-US" altLang="zh-CN"/>
              <a:t>GB/T 3972.1—2009</a:t>
            </a:r>
            <a:r>
              <a:rPr lang="zh-CN" altLang="en-US"/>
              <a:t>）定义：</a:t>
            </a:r>
            <a:endParaRPr lang="zh-CN" altLang="en-US"/>
          </a:p>
          <a:p>
            <a:pPr algn="l"/>
            <a:r>
              <a:rPr lang="zh-CN" altLang="en-US"/>
              <a:t>                     文献是记录有知识的一切载体</a:t>
            </a:r>
            <a:endParaRPr lang="zh-CN" altLang="en-US"/>
          </a:p>
          <a:p>
            <a:pPr algn="l"/>
            <a:endParaRPr lang="zh-CN" altLang="en-US"/>
          </a:p>
          <a:p>
            <a:pPr algn="l"/>
            <a:r>
              <a:rPr lang="zh-CN" altLang="en-US"/>
              <a:t>        现代理解：包括纸质和数字化的各种出版物的总和</a:t>
            </a:r>
            <a:endParaRPr lang="zh-CN" altLang="en-US"/>
          </a:p>
          <a:p>
            <a:pPr algn="l"/>
            <a:endParaRPr lang="zh-CN" altLang="en-US"/>
          </a:p>
          <a:p>
            <a:pPr algn="l"/>
            <a:r>
              <a:rPr lang="zh-CN" altLang="en-US"/>
              <a:t>          文献是记录、积累、传播和继承知识的有效手段</a:t>
            </a:r>
            <a:endParaRPr lang="zh-CN" altLang="en-US"/>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198880" y="591820"/>
            <a:ext cx="9799320" cy="631190"/>
          </a:xfrm>
        </p:spPr>
        <p:txBody>
          <a:bodyPr>
            <a:normAutofit fontScale="90000"/>
          </a:bodyPr>
          <a:p>
            <a:r>
              <a:rPr lang="zh-CN" altLang="en-US" sz="3555">
                <a:solidFill>
                  <a:schemeClr val="accent4"/>
                </a:solidFill>
                <a:latin typeface="楷体" panose="02010609060101010101" charset="-122"/>
                <a:ea typeface="楷体" panose="02010609060101010101" charset="-122"/>
              </a:rPr>
              <a:t>本课程基本教学要求</a:t>
            </a:r>
            <a:endParaRPr lang="zh-CN" altLang="en-US" sz="3555">
              <a:solidFill>
                <a:schemeClr val="accent4"/>
              </a:solidFill>
              <a:latin typeface="楷体" panose="02010609060101010101" charset="-122"/>
              <a:ea typeface="楷体" panose="02010609060101010101" charset="-122"/>
            </a:endParaRPr>
          </a:p>
        </p:txBody>
      </p:sp>
      <p:sp>
        <p:nvSpPr>
          <p:cNvPr id="3" name="副标题 2"/>
          <p:cNvSpPr>
            <a:spLocks noGrp="1"/>
          </p:cNvSpPr>
          <p:nvPr>
            <p:ph type="subTitle" idx="1"/>
          </p:nvPr>
        </p:nvSpPr>
        <p:spPr>
          <a:xfrm>
            <a:off x="1198880" y="1808480"/>
            <a:ext cx="9799320" cy="4178935"/>
          </a:xfrm>
        </p:spPr>
        <p:txBody>
          <a:bodyPr/>
          <a:p>
            <a:r>
              <a:rPr lang="zh-CN" altLang="en-US"/>
              <a:t>以智慧树文献检索公共课为主干</a:t>
            </a:r>
            <a:endParaRPr lang="zh-CN" altLang="en-US"/>
          </a:p>
          <a:p>
            <a:r>
              <a:rPr lang="zh-CN" altLang="en-US"/>
              <a:t>从容观看、及时完成每一个章节测试</a:t>
            </a:r>
            <a:endParaRPr lang="zh-CN" altLang="en-US"/>
          </a:p>
          <a:p>
            <a:endParaRPr lang="zh-CN" altLang="en-US"/>
          </a:p>
          <a:p>
            <a:r>
              <a:rPr lang="zh-CN" altLang="en-US"/>
              <a:t>老师精讲重要</a:t>
            </a:r>
            <a:r>
              <a:rPr lang="zh-CN" altLang="en-US">
                <a:solidFill>
                  <a:srgbClr val="C00000"/>
                </a:solidFill>
              </a:rPr>
              <a:t>知识点</a:t>
            </a:r>
            <a:endParaRPr lang="zh-CN" altLang="en-US"/>
          </a:p>
          <a:p>
            <a:r>
              <a:rPr lang="zh-CN" altLang="en-US"/>
              <a:t>学生自主学习与听讲相结合，按任务完成作业与考核</a:t>
            </a:r>
            <a:endParaRPr lang="zh-CN" altLang="en-US"/>
          </a:p>
          <a:p>
            <a:endParaRPr lang="en-US" altLang="zh-CN"/>
          </a:p>
          <a:p>
            <a:r>
              <a:rPr lang="zh-CN" altLang="en-US"/>
              <a:t>课后实践操作</a:t>
            </a:r>
            <a:endParaRPr lang="zh-CN" altLang="en-US"/>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709295"/>
            <a:ext cx="9799320" cy="5339715"/>
          </a:xfrm>
        </p:spPr>
        <p:txBody>
          <a:bodyPr/>
          <a:p>
            <a:pPr algn="l"/>
            <a:r>
              <a:rPr lang="zh-CN" altLang="en-US"/>
              <a:t>文献构成四要素：</a:t>
            </a:r>
            <a:endParaRPr lang="zh-CN" altLang="en-US"/>
          </a:p>
          <a:p>
            <a:pPr algn="l"/>
            <a:endParaRPr lang="zh-CN" altLang="en-US"/>
          </a:p>
          <a:p>
            <a:pPr algn="l"/>
            <a:r>
              <a:rPr lang="en-US" altLang="zh-CN"/>
              <a:t>1</a:t>
            </a:r>
            <a:r>
              <a:rPr lang="zh-CN" altLang="en-US"/>
              <a:t>）</a:t>
            </a:r>
            <a:r>
              <a:rPr lang="zh-CN" altLang="en-US">
                <a:solidFill>
                  <a:srgbClr val="7030A0"/>
                </a:solidFill>
              </a:rPr>
              <a:t>知识内容</a:t>
            </a:r>
            <a:r>
              <a:rPr lang="zh-CN" altLang="en-US"/>
              <a:t>，即文献所记录的信息和知识</a:t>
            </a:r>
            <a:endParaRPr lang="zh-CN" altLang="en-US"/>
          </a:p>
          <a:p>
            <a:pPr algn="l"/>
            <a:endParaRPr lang="zh-CN" altLang="en-US"/>
          </a:p>
          <a:p>
            <a:pPr algn="l"/>
            <a:r>
              <a:rPr lang="en-US" altLang="zh-CN"/>
              <a:t>2</a:t>
            </a:r>
            <a:r>
              <a:rPr lang="zh-CN" altLang="en-US"/>
              <a:t>）</a:t>
            </a:r>
            <a:r>
              <a:rPr lang="zh-CN" altLang="en-US">
                <a:solidFill>
                  <a:srgbClr val="7030A0"/>
                </a:solidFill>
              </a:rPr>
              <a:t>符号系统</a:t>
            </a:r>
            <a:r>
              <a:rPr lang="zh-CN" altLang="en-US"/>
              <a:t>，即表达知识信息的手段，包括语言、文字、图像、表格、公式、编码等</a:t>
            </a:r>
            <a:endParaRPr lang="zh-CN" altLang="en-US"/>
          </a:p>
          <a:p>
            <a:pPr algn="l"/>
            <a:endParaRPr lang="zh-CN" altLang="en-US"/>
          </a:p>
          <a:p>
            <a:pPr algn="l"/>
            <a:r>
              <a:rPr lang="en-US" altLang="zh-CN"/>
              <a:t>3</a:t>
            </a:r>
            <a:r>
              <a:rPr lang="zh-CN" altLang="en-US"/>
              <a:t>）文献载体，即用于记录知识信息的物质</a:t>
            </a:r>
            <a:endParaRPr lang="zh-CN" altLang="en-US"/>
          </a:p>
          <a:p>
            <a:pPr algn="l"/>
            <a:endParaRPr lang="zh-CN" altLang="en-US"/>
          </a:p>
          <a:p>
            <a:pPr algn="l"/>
            <a:r>
              <a:rPr lang="en-US" altLang="zh-CN"/>
              <a:t>4</a:t>
            </a:r>
            <a:r>
              <a:rPr lang="zh-CN" altLang="en-US"/>
              <a:t>）记录方式</a:t>
            </a:r>
            <a:endParaRPr lang="zh-CN" altLang="en-US"/>
          </a:p>
        </p:txBody>
      </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820420" y="836930"/>
            <a:ext cx="10586720" cy="5485765"/>
          </a:xfrm>
        </p:spPr>
        <p:txBody>
          <a:bodyPr/>
          <a:p>
            <a:pPr algn="l"/>
            <a:r>
              <a:rPr lang="zh-CN" altLang="en-US"/>
              <a:t>按文献的出版形式分类：</a:t>
            </a:r>
            <a:endParaRPr lang="zh-CN" altLang="en-US"/>
          </a:p>
          <a:p>
            <a:pPr algn="l"/>
            <a:endParaRPr lang="zh-CN" altLang="en-US"/>
          </a:p>
          <a:p>
            <a:pPr algn="l"/>
            <a:r>
              <a:rPr lang="en-US" altLang="zh-CN"/>
              <a:t>1</a:t>
            </a:r>
            <a:r>
              <a:rPr lang="zh-CN" altLang="en-US"/>
              <a:t>）</a:t>
            </a:r>
            <a:r>
              <a:rPr lang="zh-CN" altLang="en-US">
                <a:gradFill>
                  <a:gsLst>
                    <a:gs pos="0">
                      <a:srgbClr val="7B32B2"/>
                    </a:gs>
                    <a:gs pos="100000">
                      <a:srgbClr val="401A5D"/>
                    </a:gs>
                  </a:gsLst>
                  <a:lin scaled="0"/>
                </a:gradFill>
              </a:rPr>
              <a:t>图书</a:t>
            </a:r>
            <a:endParaRPr lang="zh-CN" altLang="en-US"/>
          </a:p>
          <a:p>
            <a:pPr algn="l"/>
            <a:endParaRPr lang="zh-CN" altLang="en-US"/>
          </a:p>
          <a:p>
            <a:pPr algn="l"/>
            <a:r>
              <a:rPr lang="en-US" altLang="zh-CN"/>
              <a:t>2</a:t>
            </a:r>
            <a:r>
              <a:rPr lang="zh-CN" altLang="en-US"/>
              <a:t>）</a:t>
            </a:r>
            <a:r>
              <a:rPr lang="zh-CN" altLang="en-US">
                <a:solidFill>
                  <a:srgbClr val="7030A0"/>
                </a:solidFill>
              </a:rPr>
              <a:t>连续出版物</a:t>
            </a:r>
            <a:r>
              <a:rPr lang="zh-CN" altLang="en-US"/>
              <a:t>（期刊、报纸）</a:t>
            </a:r>
            <a:endParaRPr lang="zh-CN" altLang="en-US"/>
          </a:p>
          <a:p>
            <a:pPr algn="l"/>
            <a:endParaRPr lang="zh-CN" altLang="en-US"/>
          </a:p>
          <a:p>
            <a:pPr algn="l"/>
            <a:r>
              <a:rPr lang="en-US" altLang="zh-CN"/>
              <a:t>3</a:t>
            </a:r>
            <a:r>
              <a:rPr lang="zh-CN" altLang="en-US"/>
              <a:t>）</a:t>
            </a:r>
            <a:r>
              <a:rPr lang="zh-CN" altLang="en-US">
                <a:solidFill>
                  <a:srgbClr val="7030A0"/>
                </a:solidFill>
              </a:rPr>
              <a:t>特种文献</a:t>
            </a:r>
            <a:r>
              <a:rPr lang="zh-CN" altLang="en-US"/>
              <a:t>（学位论文、会议文献、专利文献、标准文献、研究报告、政府出版物、产品样本、档案）</a:t>
            </a:r>
            <a:endParaRPr lang="zh-CN" altLang="en-US"/>
          </a:p>
          <a:p>
            <a:pPr algn="l"/>
            <a:endParaRPr lang="zh-CN" altLang="en-US"/>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440055"/>
            <a:ext cx="9799320" cy="6185535"/>
          </a:xfrm>
        </p:spPr>
        <p:txBody>
          <a:bodyPr>
            <a:normAutofit fontScale="90000" lnSpcReduction="20000"/>
          </a:bodyPr>
          <a:p>
            <a:pPr algn="l"/>
            <a:r>
              <a:rPr lang="zh-CN" altLang="en-US"/>
              <a:t>按照文献的内容加工层次分类：</a:t>
            </a:r>
            <a:endParaRPr lang="zh-CN" altLang="en-US"/>
          </a:p>
          <a:p>
            <a:pPr algn="l"/>
            <a:endParaRPr lang="zh-CN" altLang="en-US"/>
          </a:p>
          <a:p>
            <a:pPr algn="l"/>
            <a:r>
              <a:rPr lang="en-US" altLang="zh-CN"/>
              <a:t>1</a:t>
            </a:r>
            <a:r>
              <a:rPr lang="zh-CN" altLang="en-US"/>
              <a:t>）</a:t>
            </a:r>
            <a:r>
              <a:rPr lang="zh-CN" altLang="en-US">
                <a:solidFill>
                  <a:srgbClr val="7030A0"/>
                </a:solidFill>
              </a:rPr>
              <a:t>零次文献</a:t>
            </a:r>
            <a:r>
              <a:rPr lang="zh-CN" altLang="en-US"/>
              <a:t>：指还未形成一次文献的非出版物，如论文草稿、谈话记录、实验记录、书信等</a:t>
            </a:r>
            <a:endParaRPr lang="zh-CN" altLang="en-US"/>
          </a:p>
          <a:p>
            <a:pPr algn="l"/>
            <a:endParaRPr lang="zh-CN" altLang="en-US"/>
          </a:p>
          <a:p>
            <a:pPr algn="l"/>
            <a:r>
              <a:rPr lang="en-US" altLang="zh-CN"/>
              <a:t>2</a:t>
            </a:r>
            <a:r>
              <a:rPr lang="zh-CN" altLang="en-US"/>
              <a:t>）</a:t>
            </a:r>
            <a:r>
              <a:rPr lang="zh-CN" altLang="en-US">
                <a:solidFill>
                  <a:srgbClr val="7030A0"/>
                </a:solidFill>
              </a:rPr>
              <a:t>一次文献</a:t>
            </a:r>
            <a:r>
              <a:rPr lang="zh-CN" altLang="en-US"/>
              <a:t>：指依据作者本人的研究成果而创作的原始文献，如期刊论文、会议论文、研究报告、专利说明书等</a:t>
            </a:r>
            <a:endParaRPr lang="zh-CN" altLang="en-US"/>
          </a:p>
          <a:p>
            <a:pPr algn="l"/>
            <a:endParaRPr lang="zh-CN" altLang="en-US"/>
          </a:p>
          <a:p>
            <a:pPr algn="l"/>
            <a:r>
              <a:rPr lang="en-US" altLang="zh-CN"/>
              <a:t>3</a:t>
            </a:r>
            <a:r>
              <a:rPr lang="zh-CN" altLang="en-US"/>
              <a:t>）</a:t>
            </a:r>
            <a:r>
              <a:rPr lang="zh-CN" altLang="en-US">
                <a:solidFill>
                  <a:srgbClr val="7030A0"/>
                </a:solidFill>
              </a:rPr>
              <a:t>二次文献</a:t>
            </a:r>
            <a:r>
              <a:rPr lang="zh-CN" altLang="en-US"/>
              <a:t>：指对一次文献进行加工整理后产生的一类文献，如书目、题录、文摘、简介、索引等检索工具</a:t>
            </a:r>
            <a:endParaRPr lang="zh-CN" altLang="en-US"/>
          </a:p>
          <a:p>
            <a:pPr algn="l"/>
            <a:endParaRPr lang="zh-CN" altLang="en-US"/>
          </a:p>
          <a:p>
            <a:pPr algn="l"/>
            <a:r>
              <a:rPr lang="en-US" altLang="zh-CN"/>
              <a:t>4</a:t>
            </a:r>
            <a:r>
              <a:rPr lang="zh-CN" altLang="en-US"/>
              <a:t>）</a:t>
            </a:r>
            <a:r>
              <a:rPr lang="zh-CN" altLang="en-US">
                <a:solidFill>
                  <a:srgbClr val="7030A0"/>
                </a:solidFill>
              </a:rPr>
              <a:t>三次文献</a:t>
            </a:r>
            <a:r>
              <a:rPr lang="zh-CN" altLang="en-US"/>
              <a:t>：即利用二次文献系统地检索出一批有关文献，对其内容进行比较分析、综合评述而编撰的文献，如综述、专题评述、学科年度总结、进展报告、数据手册、百科全书、词典等</a:t>
            </a:r>
            <a:endParaRPr lang="zh-CN" altLang="en-US"/>
          </a:p>
          <a:p>
            <a:pPr algn="l"/>
            <a:endParaRPr lang="zh-CN" altLang="en-US"/>
          </a:p>
          <a:p>
            <a:pPr algn="l"/>
            <a:endParaRPr lang="zh-CN" altLang="en-US"/>
          </a:p>
          <a:p>
            <a:pPr algn="l"/>
            <a:endParaRPr lang="zh-CN" altLang="en-US"/>
          </a:p>
          <a:p>
            <a:pPr algn="l"/>
            <a:endParaRPr lang="zh-CN" altLang="en-US"/>
          </a:p>
          <a:p>
            <a:pPr algn="l"/>
            <a:endParaRPr lang="zh-CN" altLang="en-US"/>
          </a:p>
        </p:txBody>
      </p:sp>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406400"/>
            <a:ext cx="9799320" cy="6181725"/>
          </a:xfrm>
        </p:spPr>
        <p:txBody>
          <a:bodyPr>
            <a:normAutofit lnSpcReduction="20000"/>
          </a:bodyPr>
          <a:p>
            <a:r>
              <a:rPr lang="zh-CN" altLang="en-US"/>
              <a:t>小练习</a:t>
            </a:r>
            <a:endParaRPr lang="zh-CN" altLang="en-US"/>
          </a:p>
          <a:p>
            <a:endParaRPr lang="zh-CN" altLang="en-US"/>
          </a:p>
          <a:p>
            <a:pPr algn="l"/>
            <a:r>
              <a:rPr lang="zh-CN" altLang="en-US" sz="2800" b="1">
                <a:latin typeface="华文楷体" panose="02010600040101010101" charset="-122"/>
                <a:ea typeface="华文楷体" panose="02010600040101010101" charset="-122"/>
                <a:cs typeface="华文楷体" panose="02010600040101010101" charset="-122"/>
              </a:rPr>
              <a:t>请从下列文献中，找出哪些属于三次文献？</a:t>
            </a:r>
            <a:endParaRPr lang="zh-CN" altLang="en-US" sz="2800">
              <a:latin typeface="华文楷体" panose="02010600040101010101" charset="-122"/>
              <a:ea typeface="华文楷体" panose="02010600040101010101" charset="-122"/>
              <a:cs typeface="华文楷体" panose="02010600040101010101" charset="-122"/>
            </a:endParaRPr>
          </a:p>
          <a:p>
            <a:pPr algn="l"/>
            <a:endParaRPr lang="zh-CN" altLang="en-US" sz="2800">
              <a:latin typeface="华文楷体" panose="02010600040101010101" charset="-122"/>
              <a:ea typeface="华文楷体" panose="02010600040101010101" charset="-122"/>
              <a:cs typeface="华文楷体" panose="02010600040101010101" charset="-122"/>
            </a:endParaRPr>
          </a:p>
          <a:p>
            <a:pPr algn="l"/>
            <a:r>
              <a:rPr lang="en-US" altLang="zh-CN" sz="2800" b="1">
                <a:latin typeface="华文楷体" panose="02010600040101010101" charset="-122"/>
                <a:ea typeface="华文楷体" panose="02010600040101010101" charset="-122"/>
                <a:cs typeface="华文楷体" panose="02010600040101010101" charset="-122"/>
              </a:rPr>
              <a:t>A</a:t>
            </a:r>
            <a:r>
              <a:rPr lang="zh-CN" altLang="en-US" sz="2800" b="1">
                <a:latin typeface="华文楷体" panose="02010600040101010101" charset="-122"/>
                <a:ea typeface="华文楷体" panose="02010600040101010101" charset="-122"/>
                <a:cs typeface="华文楷体" panose="02010600040101010101" charset="-122"/>
              </a:rPr>
              <a:t>、中国宏观经济月度数据手册</a:t>
            </a:r>
            <a:endParaRPr lang="zh-CN" altLang="en-US" sz="2800" b="1">
              <a:latin typeface="华文楷体" panose="02010600040101010101" charset="-122"/>
              <a:ea typeface="华文楷体" panose="02010600040101010101" charset="-122"/>
              <a:cs typeface="华文楷体" panose="02010600040101010101" charset="-122"/>
            </a:endParaRPr>
          </a:p>
          <a:p>
            <a:pPr algn="l"/>
            <a:r>
              <a:rPr lang="en-US" altLang="zh-CN" sz="2800" b="1">
                <a:latin typeface="华文楷体" panose="02010600040101010101" charset="-122"/>
                <a:ea typeface="华文楷体" panose="02010600040101010101" charset="-122"/>
                <a:cs typeface="华文楷体" panose="02010600040101010101" charset="-122"/>
              </a:rPr>
              <a:t>B</a:t>
            </a:r>
            <a:r>
              <a:rPr lang="zh-CN" altLang="en-US" sz="2800" b="1">
                <a:latin typeface="华文楷体" panose="02010600040101010101" charset="-122"/>
                <a:ea typeface="华文楷体" panose="02010600040101010101" charset="-122"/>
                <a:cs typeface="华文楷体" panose="02010600040101010101" charset="-122"/>
              </a:rPr>
              <a:t>、美国《化学文摘》数据库</a:t>
            </a:r>
            <a:endParaRPr lang="en-US" altLang="zh-CN" sz="2800" b="1">
              <a:latin typeface="华文楷体" panose="02010600040101010101" charset="-122"/>
              <a:ea typeface="华文楷体" panose="02010600040101010101" charset="-122"/>
              <a:cs typeface="华文楷体" panose="02010600040101010101" charset="-122"/>
            </a:endParaRPr>
          </a:p>
          <a:p>
            <a:pPr algn="l"/>
            <a:r>
              <a:rPr lang="en-US" altLang="zh-CN" sz="2800" b="1">
                <a:latin typeface="华文楷体" panose="02010600040101010101" charset="-122"/>
                <a:ea typeface="华文楷体" panose="02010600040101010101" charset="-122"/>
                <a:cs typeface="华文楷体" panose="02010600040101010101" charset="-122"/>
              </a:rPr>
              <a:t>C</a:t>
            </a:r>
            <a:r>
              <a:rPr lang="zh-CN" altLang="en-US" sz="2800" b="1">
                <a:latin typeface="华文楷体" panose="02010600040101010101" charset="-122"/>
                <a:ea typeface="华文楷体" panose="02010600040101010101" charset="-122"/>
                <a:cs typeface="华文楷体" panose="02010600040101010101" charset="-122"/>
              </a:rPr>
              <a:t>、海口统计年鉴</a:t>
            </a:r>
            <a:r>
              <a:rPr lang="en-US" altLang="zh-CN" sz="2800" b="1">
                <a:latin typeface="华文楷体" panose="02010600040101010101" charset="-122"/>
                <a:ea typeface="华文楷体" panose="02010600040101010101" charset="-122"/>
                <a:cs typeface="华文楷体" panose="02010600040101010101" charset="-122"/>
              </a:rPr>
              <a:t>2019</a:t>
            </a:r>
            <a:endParaRPr lang="en-US" altLang="zh-CN" sz="2800" b="1">
              <a:latin typeface="华文楷体" panose="02010600040101010101" charset="-122"/>
              <a:ea typeface="华文楷体" panose="02010600040101010101" charset="-122"/>
              <a:cs typeface="华文楷体" panose="02010600040101010101" charset="-122"/>
            </a:endParaRPr>
          </a:p>
          <a:p>
            <a:pPr algn="l"/>
            <a:r>
              <a:rPr lang="en-US" altLang="zh-CN" sz="2800" b="1">
                <a:latin typeface="华文楷体" panose="02010600040101010101" charset="-122"/>
                <a:ea typeface="华文楷体" panose="02010600040101010101" charset="-122"/>
                <a:cs typeface="华文楷体" panose="02010600040101010101" charset="-122"/>
              </a:rPr>
              <a:t>D</a:t>
            </a:r>
            <a:r>
              <a:rPr lang="zh-CN" altLang="en-US" sz="2800" b="1">
                <a:latin typeface="华文楷体" panose="02010600040101010101" charset="-122"/>
                <a:ea typeface="华文楷体" panose="02010600040101010101" charset="-122"/>
                <a:cs typeface="华文楷体" panose="02010600040101010101" charset="-122"/>
              </a:rPr>
              <a:t>、高校重点学科建设年度报告</a:t>
            </a:r>
            <a:endParaRPr lang="zh-CN" altLang="en-US" sz="2800" b="1">
              <a:latin typeface="华文楷体" panose="02010600040101010101" charset="-122"/>
              <a:ea typeface="华文楷体" panose="02010600040101010101" charset="-122"/>
              <a:cs typeface="华文楷体" panose="02010600040101010101" charset="-122"/>
            </a:endParaRPr>
          </a:p>
          <a:p>
            <a:pPr algn="l"/>
            <a:r>
              <a:rPr lang="en-US" altLang="zh-CN" sz="2800" b="1">
                <a:latin typeface="华文楷体" panose="02010600040101010101" charset="-122"/>
                <a:ea typeface="华文楷体" panose="02010600040101010101" charset="-122"/>
                <a:cs typeface="华文楷体" panose="02010600040101010101" charset="-122"/>
              </a:rPr>
              <a:t>E</a:t>
            </a:r>
            <a:r>
              <a:rPr lang="zh-CN" altLang="en-US" sz="2800" b="1">
                <a:latin typeface="华文楷体" panose="02010600040101010101" charset="-122"/>
                <a:ea typeface="华文楷体" panose="02010600040101010101" charset="-122"/>
                <a:cs typeface="华文楷体" panose="02010600040101010101" charset="-122"/>
              </a:rPr>
              <a:t>、图书馆中文馆藏书目</a:t>
            </a:r>
            <a:endParaRPr lang="zh-CN" altLang="en-US" sz="2800" b="1">
              <a:latin typeface="华文楷体" panose="02010600040101010101" charset="-122"/>
              <a:ea typeface="华文楷体" panose="02010600040101010101" charset="-122"/>
              <a:cs typeface="华文楷体" panose="02010600040101010101" charset="-122"/>
            </a:endParaRPr>
          </a:p>
          <a:p>
            <a:pPr algn="l"/>
            <a:endParaRPr lang="zh-CN" altLang="en-US"/>
          </a:p>
          <a:p>
            <a:pPr algn="l"/>
            <a:endParaRPr lang="zh-CN" altLang="en-US"/>
          </a:p>
          <a:p>
            <a:pPr algn="l"/>
            <a:r>
              <a:rPr lang="zh-CN" altLang="en-US"/>
              <a:t>答案：</a:t>
            </a:r>
            <a:endParaRPr lang="zh-CN" altLang="en-US"/>
          </a:p>
          <a:p>
            <a:pPr algn="l"/>
            <a:endParaRPr lang="zh-CN" altLang="en-US"/>
          </a:p>
          <a:p>
            <a:pPr algn="l"/>
            <a:endParaRPr lang="zh-CN" altLang="en-US"/>
          </a:p>
        </p:txBody>
      </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895350" y="391795"/>
            <a:ext cx="10624185" cy="6273800"/>
          </a:xfrm>
        </p:spPr>
        <p:txBody>
          <a:bodyPr>
            <a:normAutofit fontScale="40000"/>
          </a:bodyPr>
          <a:p>
            <a:pPr algn="l"/>
            <a:r>
              <a:rPr lang="zh-CN" altLang="en-US" sz="6000"/>
              <a:t>各类型文献的特点：</a:t>
            </a:r>
            <a:endParaRPr lang="zh-CN" altLang="en-US" sz="6000"/>
          </a:p>
          <a:p>
            <a:pPr algn="l"/>
            <a:endParaRPr lang="zh-CN" altLang="en-US" sz="6000"/>
          </a:p>
          <a:p>
            <a:pPr algn="l"/>
            <a:r>
              <a:rPr lang="en-US" altLang="zh-CN" sz="5600"/>
              <a:t>1</a:t>
            </a:r>
            <a:r>
              <a:rPr lang="zh-CN" altLang="en-US" sz="5600"/>
              <a:t>）</a:t>
            </a:r>
            <a:r>
              <a:rPr lang="zh-CN" altLang="en-US" sz="5600">
                <a:solidFill>
                  <a:srgbClr val="7030A0"/>
                </a:solidFill>
              </a:rPr>
              <a:t>图书</a:t>
            </a:r>
            <a:r>
              <a:rPr lang="zh-CN" altLang="en-US" sz="5600"/>
              <a:t>：主题突出，内容系统全面，知识成熟稳定，适合学习型读者。</a:t>
            </a:r>
            <a:endParaRPr lang="zh-CN" altLang="en-US" sz="5600"/>
          </a:p>
          <a:p>
            <a:pPr algn="l"/>
            <a:r>
              <a:rPr lang="en-US" altLang="zh-CN" sz="5600"/>
              <a:t>2</a:t>
            </a:r>
            <a:r>
              <a:rPr lang="zh-CN" altLang="en-US" sz="5600"/>
              <a:t>）</a:t>
            </a:r>
            <a:r>
              <a:rPr lang="zh-CN" altLang="en-US" sz="5600">
                <a:solidFill>
                  <a:srgbClr val="7030A0"/>
                </a:solidFill>
              </a:rPr>
              <a:t>期刊</a:t>
            </a:r>
            <a:r>
              <a:rPr lang="zh-CN" altLang="en-US" sz="5600"/>
              <a:t>：内容新颖、及时、广泛、专深，出版周期短，在文献中数量</a:t>
            </a:r>
            <a:endParaRPr lang="zh-CN" altLang="en-US" sz="5600"/>
          </a:p>
          <a:p>
            <a:pPr algn="l"/>
            <a:r>
              <a:rPr lang="zh-CN" altLang="en-US" sz="5600"/>
              <a:t>              最多，使用量最大 。</a:t>
            </a:r>
            <a:endParaRPr lang="zh-CN" altLang="en-US" sz="5600"/>
          </a:p>
          <a:p>
            <a:pPr algn="l"/>
            <a:r>
              <a:rPr lang="en-US" altLang="zh-CN" sz="5600"/>
              <a:t>3</a:t>
            </a:r>
            <a:r>
              <a:rPr lang="zh-CN" altLang="en-US" sz="5600"/>
              <a:t>）</a:t>
            </a:r>
            <a:r>
              <a:rPr lang="zh-CN" altLang="en-US" sz="5600">
                <a:solidFill>
                  <a:srgbClr val="7030A0"/>
                </a:solidFill>
              </a:rPr>
              <a:t>报纸</a:t>
            </a:r>
            <a:r>
              <a:rPr lang="zh-CN" altLang="en-US" sz="5600"/>
              <a:t>：时效性强，内容广泛，读者阅读量大。</a:t>
            </a:r>
            <a:endParaRPr lang="zh-CN" altLang="en-US" sz="5600"/>
          </a:p>
          <a:p>
            <a:pPr algn="l"/>
            <a:r>
              <a:rPr lang="en-US" altLang="zh-CN" sz="5600"/>
              <a:t>4</a:t>
            </a:r>
            <a:r>
              <a:rPr lang="zh-CN" altLang="en-US" sz="5600"/>
              <a:t>）</a:t>
            </a:r>
            <a:r>
              <a:rPr lang="zh-CN" altLang="en-US" sz="5600">
                <a:solidFill>
                  <a:srgbClr val="7030A0"/>
                </a:solidFill>
              </a:rPr>
              <a:t>学位论文</a:t>
            </a:r>
            <a:r>
              <a:rPr lang="zh-CN" altLang="en-US" sz="5600"/>
              <a:t>：选题新颖，理论性、系统性较强，参考文献多且全面。</a:t>
            </a:r>
            <a:endParaRPr lang="zh-CN" altLang="en-US" sz="5600"/>
          </a:p>
          <a:p>
            <a:pPr algn="l"/>
            <a:r>
              <a:rPr lang="en-US" altLang="zh-CN" sz="5600"/>
              <a:t>5</a:t>
            </a:r>
            <a:r>
              <a:rPr lang="zh-CN" altLang="en-US" sz="5600"/>
              <a:t>）</a:t>
            </a:r>
            <a:r>
              <a:rPr lang="zh-CN" altLang="en-US" sz="5600">
                <a:solidFill>
                  <a:srgbClr val="7030A0"/>
                </a:solidFill>
              </a:rPr>
              <a:t>会议文献</a:t>
            </a:r>
            <a:r>
              <a:rPr lang="zh-CN" altLang="en-US" sz="5600"/>
              <a:t>：情报传播及时，内容新颖，专业性和针对性强。</a:t>
            </a:r>
            <a:endParaRPr lang="zh-CN" altLang="en-US" sz="5600"/>
          </a:p>
          <a:p>
            <a:pPr algn="l"/>
            <a:r>
              <a:rPr lang="en-US" altLang="zh-CN" sz="5600"/>
              <a:t>6</a:t>
            </a:r>
            <a:r>
              <a:rPr lang="zh-CN" altLang="en-US" sz="5600"/>
              <a:t>）</a:t>
            </a:r>
            <a:r>
              <a:rPr lang="zh-CN" altLang="en-US" sz="5600">
                <a:solidFill>
                  <a:srgbClr val="7030A0"/>
                </a:solidFill>
              </a:rPr>
              <a:t>专利文献</a:t>
            </a:r>
            <a:r>
              <a:rPr lang="zh-CN" altLang="en-US" sz="5600"/>
              <a:t>：内容新颖，出版快；涉及技术领域广泛，实用性强，具有法律       </a:t>
            </a:r>
            <a:endParaRPr lang="zh-CN" altLang="en-US" sz="5600"/>
          </a:p>
          <a:p>
            <a:pPr algn="l"/>
            <a:r>
              <a:rPr lang="zh-CN" altLang="en-US" sz="5600"/>
              <a:t>                    效力。</a:t>
            </a:r>
            <a:endParaRPr lang="zh-CN" altLang="en-US" sz="5600"/>
          </a:p>
          <a:p>
            <a:pPr algn="l"/>
            <a:r>
              <a:rPr lang="zh-CN" altLang="en-US" sz="5600"/>
              <a:t>。。。。。。                 </a:t>
            </a:r>
            <a:endParaRPr lang="zh-CN" altLang="en-US" sz="5600"/>
          </a:p>
          <a:p>
            <a:pPr algn="l"/>
            <a:r>
              <a:rPr lang="zh-CN" altLang="en-US"/>
              <a:t>               </a:t>
            </a:r>
            <a:endParaRPr lang="zh-CN" altLang="en-US"/>
          </a:p>
          <a:p>
            <a:pPr algn="l"/>
            <a:r>
              <a:rPr lang="zh-CN" altLang="en-US"/>
              <a:t>           </a:t>
            </a:r>
            <a:endParaRPr lang="zh-CN" altLang="en-US"/>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977900" y="334010"/>
            <a:ext cx="10217785" cy="6309360"/>
          </a:xfrm>
        </p:spPr>
        <p:txBody>
          <a:bodyPr>
            <a:normAutofit fontScale="90000" lnSpcReduction="20000"/>
          </a:bodyPr>
          <a:p>
            <a:pPr algn="l"/>
            <a:r>
              <a:rPr lang="zh-CN" altLang="en-US"/>
              <a:t>文献的外部特征：</a:t>
            </a:r>
            <a:endParaRPr lang="zh-CN" altLang="en-US"/>
          </a:p>
          <a:p>
            <a:pPr algn="l"/>
            <a:endParaRPr lang="zh-CN" altLang="en-US"/>
          </a:p>
          <a:p>
            <a:pPr algn="l"/>
            <a:r>
              <a:rPr lang="en-US" altLang="zh-CN"/>
              <a:t>1</a:t>
            </a:r>
            <a:r>
              <a:rPr lang="zh-CN" altLang="en-US"/>
              <a:t>）</a:t>
            </a:r>
            <a:r>
              <a:rPr lang="zh-CN" altLang="en-US">
                <a:solidFill>
                  <a:srgbClr val="7030A0"/>
                </a:solidFill>
              </a:rPr>
              <a:t>图书</a:t>
            </a:r>
            <a:r>
              <a:rPr lang="zh-CN" altLang="en-US"/>
              <a:t>，有书名、著者、出版项（出版地、出版社、出版年）、总页码、</a:t>
            </a:r>
            <a:endParaRPr lang="zh-CN" altLang="en-US"/>
          </a:p>
          <a:p>
            <a:pPr algn="l"/>
            <a:r>
              <a:rPr lang="zh-CN" altLang="en-US"/>
              <a:t>              </a:t>
            </a:r>
            <a:r>
              <a:rPr lang="en-US" altLang="zh-CN"/>
              <a:t>ISBN</a:t>
            </a:r>
            <a:r>
              <a:rPr lang="zh-CN" altLang="en-US"/>
              <a:t>（国际标准书号）</a:t>
            </a:r>
            <a:endParaRPr lang="zh-CN" altLang="en-US"/>
          </a:p>
          <a:p>
            <a:pPr algn="l"/>
            <a:r>
              <a:rPr lang="en-US" altLang="zh-CN"/>
              <a:t>2</a:t>
            </a:r>
            <a:r>
              <a:rPr lang="zh-CN" altLang="en-US"/>
              <a:t>）</a:t>
            </a:r>
            <a:r>
              <a:rPr lang="zh-CN" altLang="en-US">
                <a:solidFill>
                  <a:srgbClr val="7030A0"/>
                </a:solidFill>
              </a:rPr>
              <a:t>期刊</a:t>
            </a:r>
            <a:r>
              <a:rPr lang="zh-CN" altLang="en-US"/>
              <a:t>，有论文题名、著者、期刊的刊名、卷号、期号或年、月顺序号、</a:t>
            </a:r>
            <a:endParaRPr lang="zh-CN" altLang="en-US"/>
          </a:p>
          <a:p>
            <a:pPr algn="l"/>
            <a:r>
              <a:rPr lang="zh-CN" altLang="en-US"/>
              <a:t>              </a:t>
            </a:r>
            <a:r>
              <a:rPr lang="en-US" altLang="zh-CN"/>
              <a:t>ISSN</a:t>
            </a:r>
            <a:r>
              <a:rPr lang="zh-CN" altLang="en-US"/>
              <a:t>（国际标准期刊号）</a:t>
            </a:r>
            <a:endParaRPr lang="zh-CN" altLang="en-US"/>
          </a:p>
          <a:p>
            <a:pPr algn="l"/>
            <a:r>
              <a:rPr lang="en-US" altLang="zh-CN"/>
              <a:t>3</a:t>
            </a:r>
            <a:r>
              <a:rPr lang="zh-CN" altLang="en-US"/>
              <a:t>）</a:t>
            </a:r>
            <a:r>
              <a:rPr lang="zh-CN" altLang="en-US">
                <a:solidFill>
                  <a:srgbClr val="7030A0"/>
                </a:solidFill>
              </a:rPr>
              <a:t>报纸</a:t>
            </a:r>
            <a:r>
              <a:rPr lang="zh-CN" altLang="en-US"/>
              <a:t>，有报纸名、文章名、著者、出版日期、版次</a:t>
            </a:r>
            <a:endParaRPr lang="zh-CN" altLang="en-US"/>
          </a:p>
          <a:p>
            <a:pPr algn="l"/>
            <a:r>
              <a:rPr lang="en-US" altLang="zh-CN"/>
              <a:t>4</a:t>
            </a:r>
            <a:r>
              <a:rPr lang="zh-CN" altLang="en-US"/>
              <a:t>）</a:t>
            </a:r>
            <a:r>
              <a:rPr lang="zh-CN" altLang="en-US">
                <a:solidFill>
                  <a:srgbClr val="7030A0"/>
                </a:solidFill>
              </a:rPr>
              <a:t>学位论文</a:t>
            </a:r>
            <a:r>
              <a:rPr lang="zh-CN" altLang="en-US"/>
              <a:t>，有论文题名、著者、学位、学位授予单位、学位授予时间、</a:t>
            </a:r>
            <a:endParaRPr lang="zh-CN" altLang="en-US"/>
          </a:p>
          <a:p>
            <a:pPr algn="l"/>
            <a:r>
              <a:rPr lang="zh-CN" altLang="en-US"/>
              <a:t>                    总页码、导师</a:t>
            </a:r>
            <a:endParaRPr lang="zh-CN" altLang="en-US"/>
          </a:p>
          <a:p>
            <a:pPr algn="l"/>
            <a:r>
              <a:rPr lang="en-US" altLang="zh-CN"/>
              <a:t>5</a:t>
            </a:r>
            <a:r>
              <a:rPr lang="zh-CN" altLang="en-US"/>
              <a:t>）</a:t>
            </a:r>
            <a:r>
              <a:rPr lang="zh-CN" altLang="en-US">
                <a:solidFill>
                  <a:srgbClr val="7030A0"/>
                </a:solidFill>
              </a:rPr>
              <a:t>会议文献</a:t>
            </a:r>
            <a:r>
              <a:rPr lang="zh-CN" altLang="en-US"/>
              <a:t>，有论文题名、著者、单位、会议录名称、会议地点、会议时</a:t>
            </a:r>
            <a:endParaRPr lang="zh-CN" altLang="en-US"/>
          </a:p>
          <a:p>
            <a:pPr algn="l"/>
            <a:r>
              <a:rPr lang="zh-CN" altLang="en-US"/>
              <a:t>                    间、会议录出版情况、论文页码</a:t>
            </a:r>
            <a:endParaRPr lang="zh-CN" altLang="en-US"/>
          </a:p>
          <a:p>
            <a:pPr algn="l"/>
            <a:r>
              <a:rPr lang="en-US" altLang="zh-CN"/>
              <a:t>6</a:t>
            </a:r>
            <a:r>
              <a:rPr lang="zh-CN" altLang="en-US"/>
              <a:t>）</a:t>
            </a:r>
            <a:r>
              <a:rPr lang="zh-CN" altLang="en-US">
                <a:solidFill>
                  <a:srgbClr val="7030A0"/>
                </a:solidFill>
              </a:rPr>
              <a:t>专利文献</a:t>
            </a:r>
            <a:r>
              <a:rPr lang="zh-CN" altLang="en-US"/>
              <a:t>，有专利题名、发明人、受让人或单位、专利发表时间、专利</a:t>
            </a:r>
            <a:endParaRPr lang="zh-CN" altLang="en-US"/>
          </a:p>
          <a:p>
            <a:pPr algn="l"/>
            <a:r>
              <a:rPr lang="zh-CN" altLang="en-US"/>
              <a:t>                    申请时间、专利国别、专利号</a:t>
            </a:r>
            <a:endParaRPr lang="zh-CN" altLang="en-US"/>
          </a:p>
          <a:p>
            <a:pPr algn="l"/>
            <a:r>
              <a:rPr lang="zh-CN" altLang="en-US"/>
              <a:t>。。。。。。</a:t>
            </a:r>
            <a:endParaRPr lang="zh-CN" altLang="en-US"/>
          </a:p>
          <a:p>
            <a:pPr algn="l"/>
            <a:endParaRPr lang="zh-CN" altLang="en-US"/>
          </a:p>
          <a:p>
            <a:pPr algn="l"/>
            <a:endParaRPr lang="zh-CN" altLang="en-US"/>
          </a:p>
        </p:txBody>
      </p:sp>
    </p:spTree>
    <p:custDataLst>
      <p:tags r:id="rId1"/>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695325"/>
            <a:ext cx="9799320" cy="4337685"/>
          </a:xfrm>
        </p:spPr>
        <p:txBody>
          <a:bodyPr/>
          <a:p>
            <a:pPr algn="l"/>
            <a:r>
              <a:rPr lang="zh-CN" altLang="en-US"/>
              <a:t>文献的内容特征：</a:t>
            </a:r>
            <a:endParaRPr lang="zh-CN" altLang="en-US"/>
          </a:p>
          <a:p>
            <a:pPr algn="l"/>
            <a:endParaRPr lang="zh-CN" altLang="en-US"/>
          </a:p>
          <a:p>
            <a:pPr algn="l"/>
            <a:r>
              <a:rPr lang="zh-CN" altLang="en-US"/>
              <a:t>         与文献信息内容密切相关，能反映文献信息实质</a:t>
            </a:r>
            <a:endParaRPr lang="zh-CN" altLang="en-US"/>
          </a:p>
          <a:p>
            <a:pPr algn="l"/>
            <a:endParaRPr lang="zh-CN" altLang="en-US"/>
          </a:p>
          <a:p>
            <a:pPr algn="l"/>
            <a:r>
              <a:rPr lang="en-US" altLang="zh-CN"/>
              <a:t>1</a:t>
            </a:r>
            <a:r>
              <a:rPr lang="zh-CN" altLang="en-US"/>
              <a:t>）</a:t>
            </a:r>
            <a:r>
              <a:rPr lang="zh-CN" altLang="en-US">
                <a:solidFill>
                  <a:srgbClr val="7030A0"/>
                </a:solidFill>
              </a:rPr>
              <a:t>分类</a:t>
            </a:r>
            <a:r>
              <a:rPr lang="zh-CN" altLang="en-US"/>
              <a:t>：明确文献的学科属性</a:t>
            </a:r>
            <a:endParaRPr lang="zh-CN" altLang="en-US"/>
          </a:p>
          <a:p>
            <a:pPr algn="l"/>
            <a:endParaRPr lang="zh-CN" altLang="en-US"/>
          </a:p>
          <a:p>
            <a:pPr algn="l"/>
            <a:r>
              <a:rPr lang="en-US" altLang="zh-CN"/>
              <a:t>2</a:t>
            </a:r>
            <a:r>
              <a:rPr lang="zh-CN" altLang="en-US"/>
              <a:t>）</a:t>
            </a:r>
            <a:r>
              <a:rPr lang="zh-CN" altLang="en-US">
                <a:solidFill>
                  <a:srgbClr val="7030A0"/>
                </a:solidFill>
              </a:rPr>
              <a:t>主题</a:t>
            </a:r>
            <a:r>
              <a:rPr lang="zh-CN" altLang="en-US"/>
              <a:t>：揭示文献本质内容</a:t>
            </a:r>
            <a:endParaRPr lang="zh-CN" altLang="en-US"/>
          </a:p>
        </p:txBody>
      </p:sp>
    </p:spTree>
    <p:custDataLst>
      <p:tags r:id="rId1"/>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844550"/>
            <a:ext cx="9799320" cy="5280660"/>
          </a:xfrm>
        </p:spPr>
        <p:txBody>
          <a:bodyPr/>
          <a:p>
            <a:pPr algn="l"/>
            <a:r>
              <a:rPr lang="zh-CN" altLang="en-US"/>
              <a:t>《中国图书馆图书分类法》（简称《中图法》）</a:t>
            </a:r>
            <a:endParaRPr lang="zh-CN" altLang="en-US"/>
          </a:p>
          <a:p>
            <a:pPr algn="l"/>
            <a:endParaRPr lang="zh-CN" altLang="en-US"/>
          </a:p>
          <a:p>
            <a:pPr algn="l"/>
            <a:r>
              <a:rPr lang="zh-CN" altLang="en-US"/>
              <a:t>      它是类分文献、组织文献分类排架、编制分类检索系统的工具</a:t>
            </a:r>
            <a:endParaRPr lang="zh-CN" altLang="en-US"/>
          </a:p>
          <a:p>
            <a:pPr algn="l"/>
            <a:endParaRPr lang="zh-CN" altLang="en-US"/>
          </a:p>
          <a:p>
            <a:pPr algn="l"/>
            <a:r>
              <a:rPr lang="zh-CN" altLang="en-US"/>
              <a:t>      它将知识门类分为</a:t>
            </a:r>
            <a:r>
              <a:rPr lang="en-US" altLang="zh-CN"/>
              <a:t>“</a:t>
            </a:r>
            <a:r>
              <a:rPr lang="zh-CN" altLang="en-US"/>
              <a:t>哲学</a:t>
            </a:r>
            <a:r>
              <a:rPr lang="en-US" altLang="zh-CN"/>
              <a:t>”</a:t>
            </a:r>
            <a:r>
              <a:rPr lang="zh-CN" altLang="en-US"/>
              <a:t>、</a:t>
            </a:r>
            <a:r>
              <a:rPr lang="en-US" altLang="zh-CN"/>
              <a:t>“</a:t>
            </a:r>
            <a:r>
              <a:rPr lang="zh-CN" altLang="en-US"/>
              <a:t>社会科学</a:t>
            </a:r>
            <a:r>
              <a:rPr lang="en-US" altLang="zh-CN"/>
              <a:t>”</a:t>
            </a:r>
            <a:r>
              <a:rPr lang="zh-CN" altLang="en-US"/>
              <a:t>、</a:t>
            </a:r>
            <a:r>
              <a:rPr lang="en-US" altLang="zh-CN"/>
              <a:t>“</a:t>
            </a:r>
            <a:r>
              <a:rPr lang="zh-CN" altLang="en-US"/>
              <a:t>自然科学</a:t>
            </a:r>
            <a:r>
              <a:rPr lang="en-US" altLang="zh-CN"/>
              <a:t>”</a:t>
            </a:r>
            <a:r>
              <a:rPr lang="zh-CN" altLang="en-US"/>
              <a:t>三大部类，</a:t>
            </a:r>
            <a:endParaRPr lang="zh-CN" altLang="en-US"/>
          </a:p>
          <a:p>
            <a:pPr algn="l"/>
            <a:r>
              <a:rPr lang="zh-CN" altLang="en-US"/>
              <a:t>      </a:t>
            </a:r>
            <a:r>
              <a:rPr lang="en-US" altLang="zh-CN"/>
              <a:t>22</a:t>
            </a:r>
            <a:r>
              <a:rPr lang="zh-CN" altLang="en-US"/>
              <a:t>个基本大类。</a:t>
            </a:r>
            <a:endParaRPr lang="zh-CN" altLang="en-US"/>
          </a:p>
          <a:p>
            <a:pPr algn="l"/>
            <a:endParaRPr lang="zh-CN" altLang="en-US"/>
          </a:p>
        </p:txBody>
      </p:sp>
    </p:spTree>
    <p:custDataLst>
      <p:tags r:id="rId1"/>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198880" y="785495"/>
            <a:ext cx="9799320" cy="619125"/>
          </a:xfrm>
        </p:spPr>
        <p:txBody>
          <a:bodyPr>
            <a:normAutofit fontScale="90000"/>
          </a:bodyPr>
          <a:p>
            <a:r>
              <a:rPr lang="zh-CN" altLang="en-US" sz="3555">
                <a:solidFill>
                  <a:srgbClr val="7030A0"/>
                </a:solidFill>
                <a:latin typeface="楷体" panose="02010609060101010101" charset="-122"/>
                <a:ea typeface="楷体" panose="02010609060101010101" charset="-122"/>
              </a:rPr>
              <a:t>《中图法》基本大类</a:t>
            </a:r>
            <a:endParaRPr lang="zh-CN" altLang="en-US" sz="3555">
              <a:solidFill>
                <a:srgbClr val="7030A0"/>
              </a:solidFill>
              <a:latin typeface="楷体" panose="02010609060101010101" charset="-122"/>
              <a:ea typeface="楷体" panose="02010609060101010101" charset="-122"/>
            </a:endParaRPr>
          </a:p>
        </p:txBody>
      </p:sp>
      <p:pic>
        <p:nvPicPr>
          <p:cNvPr id="32771" name="Picture 2"/>
          <p:cNvPicPr>
            <a:picLocks noGrp="1" noChangeAspect="1"/>
          </p:cNvPicPr>
          <p:nvPr>
            <p:ph idx="1"/>
          </p:nvPr>
        </p:nvPicPr>
        <p:blipFill>
          <a:blip r:embed="rId1"/>
          <a:srcRect/>
          <a:stretch>
            <a:fillRect/>
          </a:stretch>
        </p:blipFill>
        <p:spPr>
          <a:xfrm>
            <a:off x="1798320" y="1404303"/>
            <a:ext cx="9144000" cy="5500687"/>
          </a:xfrm>
        </p:spPr>
      </p:pic>
    </p:spTree>
    <p:custDataLst>
      <p:tags r:id="rId2"/>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025525" y="534670"/>
            <a:ext cx="10253345" cy="6122035"/>
          </a:xfrm>
        </p:spPr>
        <p:txBody>
          <a:bodyPr/>
          <a:p>
            <a:pPr algn="l"/>
            <a:r>
              <a:rPr lang="zh-CN" altLang="en-US"/>
              <a:t>基本大类，下设学科属性类目，各类目再逐级细分</a:t>
            </a:r>
            <a:endParaRPr lang="zh-CN" altLang="en-US"/>
          </a:p>
          <a:p>
            <a:pPr algn="l"/>
            <a:endParaRPr lang="zh-CN" altLang="en-US"/>
          </a:p>
          <a:p>
            <a:pPr algn="l"/>
            <a:r>
              <a:rPr lang="zh-CN" altLang="en-US"/>
              <a:t>例如     </a:t>
            </a:r>
            <a:r>
              <a:rPr lang="en-US" altLang="zh-CN"/>
              <a:t>T </a:t>
            </a:r>
            <a:r>
              <a:rPr lang="zh-CN" altLang="en-US"/>
              <a:t>工业技术              </a:t>
            </a:r>
            <a:r>
              <a:rPr lang="en-US" altLang="zh-CN"/>
              <a:t>TP </a:t>
            </a:r>
            <a:r>
              <a:rPr lang="zh-CN" altLang="en-US"/>
              <a:t>自动化技术、计算机技术</a:t>
            </a:r>
            <a:endParaRPr lang="zh-CN" altLang="en-US"/>
          </a:p>
          <a:p>
            <a:pPr algn="l"/>
            <a:endParaRPr lang="zh-CN" altLang="en-US"/>
          </a:p>
          <a:p>
            <a:pPr algn="l"/>
            <a:r>
              <a:rPr lang="zh-CN" altLang="en-US"/>
              <a:t>                    </a:t>
            </a:r>
            <a:r>
              <a:rPr lang="en-US" altLang="zh-CN"/>
              <a:t>TP </a:t>
            </a:r>
            <a:r>
              <a:rPr lang="zh-CN" altLang="en-US"/>
              <a:t>自动化技术、计算机技术        </a:t>
            </a:r>
            <a:endParaRPr lang="zh-CN" altLang="en-US"/>
          </a:p>
          <a:p>
            <a:pPr algn="l"/>
            <a:r>
              <a:rPr lang="zh-CN" altLang="en-US"/>
              <a:t>              </a:t>
            </a:r>
            <a:r>
              <a:rPr lang="zh-CN" altLang="en-US" sz="1600"/>
              <a:t>                      （类目简表）</a:t>
            </a:r>
            <a:endParaRPr lang="zh-CN" altLang="en-US" sz="1600"/>
          </a:p>
          <a:p>
            <a:pPr algn="l"/>
            <a:r>
              <a:rPr lang="zh-CN" altLang="en-US" sz="1600"/>
              <a:t>                           </a:t>
            </a:r>
            <a:r>
              <a:rPr lang="zh-CN" altLang="en-US" sz="2000"/>
              <a:t> </a:t>
            </a:r>
            <a:r>
              <a:rPr lang="en-US" altLang="zh-CN" sz="2000"/>
              <a:t>1  </a:t>
            </a:r>
            <a:r>
              <a:rPr lang="zh-CN" altLang="en-US" sz="2000"/>
              <a:t>自动化基础理论</a:t>
            </a:r>
            <a:endParaRPr lang="zh-CN" altLang="en-US" sz="2000"/>
          </a:p>
          <a:p>
            <a:pPr algn="l"/>
            <a:r>
              <a:rPr lang="zh-CN" altLang="en-US" sz="2000"/>
              <a:t>                        </a:t>
            </a:r>
            <a:r>
              <a:rPr lang="en-US" altLang="zh-CN" sz="2000"/>
              <a:t>2  </a:t>
            </a:r>
            <a:r>
              <a:rPr lang="zh-CN" altLang="en-US" sz="2000"/>
              <a:t>自动化技术及设备</a:t>
            </a:r>
            <a:endParaRPr lang="zh-CN" altLang="en-US" sz="2000"/>
          </a:p>
          <a:p>
            <a:pPr algn="l"/>
            <a:r>
              <a:rPr lang="zh-CN" altLang="en-US" sz="2000"/>
              <a:t>                        </a:t>
            </a:r>
            <a:r>
              <a:rPr lang="en-US" altLang="zh-CN" sz="2000"/>
              <a:t>3  </a:t>
            </a:r>
            <a:r>
              <a:rPr lang="zh-CN" altLang="en-US" sz="2000"/>
              <a:t>计算技术、计算机技术 </a:t>
            </a:r>
            <a:endParaRPr lang="zh-CN" altLang="en-US" sz="2000"/>
          </a:p>
          <a:p>
            <a:pPr algn="l"/>
            <a:r>
              <a:rPr lang="zh-CN" altLang="en-US" sz="2000"/>
              <a:t>                        </a:t>
            </a:r>
            <a:r>
              <a:rPr lang="en-US" altLang="zh-CN" sz="2000"/>
              <a:t>6  </a:t>
            </a:r>
            <a:r>
              <a:rPr lang="zh-CN" altLang="en-US" sz="2000"/>
              <a:t>射流技术（流控技术）</a:t>
            </a:r>
            <a:endParaRPr lang="zh-CN" altLang="en-US" sz="2000"/>
          </a:p>
          <a:p>
            <a:pPr algn="l"/>
            <a:r>
              <a:rPr lang="zh-CN" altLang="en-US" sz="2000"/>
              <a:t>                        </a:t>
            </a:r>
            <a:r>
              <a:rPr lang="en-US" altLang="zh-CN" sz="2000"/>
              <a:t>7  </a:t>
            </a:r>
            <a:r>
              <a:rPr lang="zh-CN" altLang="en-US" sz="2000"/>
              <a:t>遥感技术</a:t>
            </a:r>
            <a:endParaRPr lang="zh-CN" altLang="en-US" sz="2000"/>
          </a:p>
          <a:p>
            <a:pPr algn="l"/>
            <a:r>
              <a:rPr lang="zh-CN" altLang="en-US" sz="2000"/>
              <a:t>                        </a:t>
            </a:r>
            <a:r>
              <a:rPr lang="en-US" altLang="zh-CN" sz="2000"/>
              <a:t>8  </a:t>
            </a:r>
            <a:r>
              <a:rPr lang="zh-CN" altLang="en-US" sz="2000"/>
              <a:t>远动技术</a:t>
            </a:r>
            <a:endParaRPr lang="zh-CN" altLang="en-US" sz="2000"/>
          </a:p>
        </p:txBody>
      </p:sp>
      <p:sp>
        <p:nvSpPr>
          <p:cNvPr id="4" name="右箭头 3"/>
          <p:cNvSpPr/>
          <p:nvPr/>
        </p:nvSpPr>
        <p:spPr>
          <a:xfrm>
            <a:off x="4338955" y="1664335"/>
            <a:ext cx="699135" cy="3416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198880" y="914400"/>
            <a:ext cx="9799320" cy="744220"/>
          </a:xfrm>
        </p:spPr>
        <p:txBody>
          <a:bodyPr>
            <a:normAutofit/>
          </a:bodyPr>
          <a:p>
            <a:r>
              <a:rPr lang="zh-CN" altLang="en-US" sz="3555">
                <a:solidFill>
                  <a:srgbClr val="0070C0"/>
                </a:solidFill>
                <a:latin typeface="楷体" panose="02010609060101010101" charset="-122"/>
                <a:ea typeface="楷体" panose="02010609060101010101" charset="-122"/>
              </a:rPr>
              <a:t>第一讲</a:t>
            </a:r>
            <a:r>
              <a:rPr lang="zh-CN" altLang="en-US" sz="3555">
                <a:latin typeface="楷体" panose="02010609060101010101" charset="-122"/>
                <a:ea typeface="楷体" panose="02010609060101010101" charset="-122"/>
              </a:rPr>
              <a:t>  </a:t>
            </a:r>
            <a:r>
              <a:rPr lang="zh-CN" altLang="en-US" sz="3555">
                <a:solidFill>
                  <a:srgbClr val="0070C0"/>
                </a:solidFill>
                <a:latin typeface="楷体" panose="02010609060101010101" charset="-122"/>
                <a:ea typeface="楷体" panose="02010609060101010101" charset="-122"/>
              </a:rPr>
              <a:t>关于文献的故事</a:t>
            </a:r>
            <a:endParaRPr lang="zh-CN" altLang="en-US" sz="3555">
              <a:solidFill>
                <a:srgbClr val="0070C0"/>
              </a:solidFill>
              <a:latin typeface="楷体" panose="02010609060101010101" charset="-122"/>
              <a:ea typeface="楷体" panose="02010609060101010101" charset="-122"/>
            </a:endParaRPr>
          </a:p>
        </p:txBody>
      </p:sp>
      <p:sp>
        <p:nvSpPr>
          <p:cNvPr id="3" name="副标题 2"/>
          <p:cNvSpPr>
            <a:spLocks noGrp="1"/>
          </p:cNvSpPr>
          <p:nvPr>
            <p:ph type="subTitle" idx="1"/>
          </p:nvPr>
        </p:nvSpPr>
        <p:spPr>
          <a:xfrm>
            <a:off x="1198880" y="2523490"/>
            <a:ext cx="9799320" cy="2509520"/>
          </a:xfrm>
        </p:spPr>
        <p:txBody>
          <a:bodyPr>
            <a:normAutofit lnSpcReduction="10000"/>
          </a:bodyPr>
          <a:p>
            <a:r>
              <a:rPr lang="zh-CN" altLang="en-US"/>
              <a:t>文献蕴含哲理</a:t>
            </a:r>
            <a:endParaRPr lang="zh-CN" altLang="en-US"/>
          </a:p>
          <a:p>
            <a:endParaRPr lang="zh-CN" altLang="en-US"/>
          </a:p>
          <a:p>
            <a:r>
              <a:rPr lang="zh-CN" altLang="en-US"/>
              <a:t>文献启迪智慧</a:t>
            </a:r>
            <a:endParaRPr lang="zh-CN" altLang="en-US"/>
          </a:p>
          <a:p>
            <a:endParaRPr lang="zh-CN" altLang="en-US"/>
          </a:p>
          <a:p>
            <a:r>
              <a:rPr lang="zh-CN" altLang="en-US"/>
              <a:t>文献彰显力量</a:t>
            </a:r>
            <a:endParaRPr lang="zh-CN" altLang="en-US"/>
          </a:p>
        </p:txBody>
      </p:sp>
    </p:spTree>
    <p:custDataLst>
      <p:tags r:id="rId1"/>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2214880" y="563245"/>
            <a:ext cx="9321165" cy="5728970"/>
          </a:xfrm>
        </p:spPr>
        <p:txBody>
          <a:bodyPr>
            <a:scene3d>
              <a:camera prst="orthographicFront"/>
              <a:lightRig rig="threePt" dir="t"/>
            </a:scene3d>
          </a:bodyPr>
          <a:p>
            <a:pPr algn="l"/>
            <a:r>
              <a:rPr lang="en-US" altLang="zh-CN">
                <a:solidFill>
                  <a:schemeClr val="tx1"/>
                </a:solidFill>
                <a:effectLst/>
                <a:latin typeface="+mj-ea"/>
                <a:ea typeface="+mj-ea"/>
              </a:rPr>
              <a:t>TP3 </a:t>
            </a:r>
            <a:r>
              <a:rPr lang="zh-CN" altLang="en-US">
                <a:solidFill>
                  <a:schemeClr val="tx1"/>
                </a:solidFill>
                <a:effectLst/>
                <a:latin typeface="+mj-ea"/>
                <a:ea typeface="+mj-ea"/>
              </a:rPr>
              <a:t>计算技术、计算机技术</a:t>
            </a:r>
            <a:endParaRPr lang="en-US" altLang="zh-CN">
              <a:solidFill>
                <a:schemeClr val="tx1"/>
              </a:solidFill>
              <a:effectLst/>
              <a:latin typeface="+mj-ea"/>
              <a:ea typeface="+mj-ea"/>
            </a:endParaRPr>
          </a:p>
          <a:p>
            <a:pPr algn="l"/>
            <a:r>
              <a:rPr lang="en-US" altLang="zh-CN">
                <a:solidFill>
                  <a:schemeClr val="tx1"/>
                </a:solidFill>
                <a:effectLst/>
                <a:latin typeface="+mj-ea"/>
                <a:ea typeface="+mj-ea"/>
              </a:rPr>
              <a:t>TP31 </a:t>
            </a:r>
            <a:r>
              <a:rPr lang="zh-CN" altLang="en-US">
                <a:solidFill>
                  <a:schemeClr val="tx1"/>
                </a:solidFill>
                <a:effectLst/>
                <a:latin typeface="+mj-ea"/>
                <a:ea typeface="+mj-ea"/>
              </a:rPr>
              <a:t>计算机软件</a:t>
            </a:r>
            <a:endParaRPr lang="zh-CN" altLang="en-US">
              <a:solidFill>
                <a:schemeClr val="tx1"/>
              </a:solidFill>
              <a:effectLst/>
              <a:latin typeface="+mj-ea"/>
              <a:ea typeface="+mj-ea"/>
            </a:endParaRPr>
          </a:p>
          <a:p>
            <a:pPr algn="l"/>
            <a:r>
              <a:rPr lang="zh-CN" altLang="en-US">
                <a:solidFill>
                  <a:schemeClr val="tx1"/>
                </a:solidFill>
                <a:effectLst/>
                <a:latin typeface="+mj-ea"/>
                <a:ea typeface="+mj-ea"/>
              </a:rPr>
              <a:t>        </a:t>
            </a:r>
            <a:r>
              <a:rPr lang="en-US" altLang="zh-CN" sz="2000">
                <a:solidFill>
                  <a:schemeClr val="tx1"/>
                </a:solidFill>
                <a:effectLst/>
                <a:latin typeface="+mj-ea"/>
                <a:ea typeface="+mj-ea"/>
              </a:rPr>
              <a:t>TP311  </a:t>
            </a:r>
            <a:r>
              <a:rPr lang="zh-CN" altLang="en-US" sz="2000">
                <a:solidFill>
                  <a:schemeClr val="tx1"/>
                </a:solidFill>
                <a:effectLst/>
                <a:latin typeface="+mj-ea"/>
                <a:ea typeface="+mj-ea"/>
              </a:rPr>
              <a:t>程序设计、数据库、软件工程</a:t>
            </a:r>
            <a:endParaRPr lang="zh-CN" altLang="en-US" sz="2000">
              <a:solidFill>
                <a:schemeClr val="tx1"/>
              </a:solidFill>
              <a:effectLst/>
              <a:latin typeface="+mj-ea"/>
              <a:ea typeface="+mj-ea"/>
            </a:endParaRPr>
          </a:p>
          <a:p>
            <a:pPr algn="l"/>
            <a:r>
              <a:rPr lang="zh-CN" altLang="en-US" sz="2000">
                <a:solidFill>
                  <a:schemeClr val="tx1"/>
                </a:solidFill>
                <a:effectLst/>
                <a:latin typeface="+mj-ea"/>
                <a:ea typeface="+mj-ea"/>
              </a:rPr>
              <a:t>         </a:t>
            </a:r>
            <a:r>
              <a:rPr lang="en-US" altLang="zh-CN" sz="2000">
                <a:solidFill>
                  <a:schemeClr val="tx1"/>
                </a:solidFill>
                <a:effectLst/>
                <a:latin typeface="+mj-ea"/>
                <a:ea typeface="+mj-ea"/>
              </a:rPr>
              <a:t>TP312  </a:t>
            </a:r>
            <a:r>
              <a:rPr lang="zh-CN" altLang="en-US" sz="2000">
                <a:solidFill>
                  <a:schemeClr val="tx1"/>
                </a:solidFill>
                <a:effectLst/>
                <a:latin typeface="+mj-ea"/>
                <a:ea typeface="+mj-ea"/>
              </a:rPr>
              <a:t>程序语言、算法语言</a:t>
            </a:r>
            <a:endParaRPr lang="zh-CN" altLang="en-US" sz="2000">
              <a:solidFill>
                <a:schemeClr val="tx1"/>
              </a:solidFill>
              <a:effectLst/>
              <a:latin typeface="+mj-ea"/>
              <a:ea typeface="+mj-ea"/>
            </a:endParaRPr>
          </a:p>
          <a:p>
            <a:pPr algn="l"/>
            <a:r>
              <a:rPr lang="zh-CN" altLang="en-US" sz="2000">
                <a:solidFill>
                  <a:schemeClr val="tx1"/>
                </a:solidFill>
                <a:effectLst/>
                <a:latin typeface="+mj-ea"/>
                <a:ea typeface="+mj-ea"/>
              </a:rPr>
              <a:t>         </a:t>
            </a:r>
            <a:r>
              <a:rPr lang="en-US" altLang="zh-CN" sz="2000">
                <a:solidFill>
                  <a:schemeClr val="tx1"/>
                </a:solidFill>
                <a:effectLst/>
                <a:latin typeface="+mj-ea"/>
                <a:ea typeface="+mj-ea"/>
              </a:rPr>
              <a:t>TP313  </a:t>
            </a:r>
            <a:r>
              <a:rPr lang="zh-CN" altLang="en-US" sz="2000">
                <a:solidFill>
                  <a:schemeClr val="tx1"/>
                </a:solidFill>
                <a:effectLst/>
                <a:latin typeface="+mj-ea"/>
                <a:ea typeface="+mj-ea"/>
              </a:rPr>
              <a:t>汇编语言、汇编程序</a:t>
            </a:r>
            <a:endParaRPr lang="zh-CN" altLang="en-US" sz="2000">
              <a:solidFill>
                <a:schemeClr val="tx1"/>
              </a:solidFill>
              <a:effectLst/>
              <a:latin typeface="+mj-ea"/>
              <a:ea typeface="+mj-ea"/>
            </a:endParaRPr>
          </a:p>
          <a:p>
            <a:pPr algn="l"/>
            <a:r>
              <a:rPr lang="zh-CN" altLang="en-US" sz="2000">
                <a:solidFill>
                  <a:schemeClr val="tx1"/>
                </a:solidFill>
                <a:effectLst/>
                <a:latin typeface="+mj-ea"/>
                <a:ea typeface="+mj-ea"/>
              </a:rPr>
              <a:t>         </a:t>
            </a:r>
            <a:r>
              <a:rPr lang="en-US" altLang="zh-CN" sz="2000">
                <a:solidFill>
                  <a:schemeClr val="tx1"/>
                </a:solidFill>
                <a:effectLst/>
                <a:latin typeface="+mj-ea"/>
                <a:ea typeface="+mj-ea"/>
              </a:rPr>
              <a:t>TP314  </a:t>
            </a:r>
            <a:r>
              <a:rPr lang="zh-CN" altLang="en-US" sz="2000">
                <a:solidFill>
                  <a:schemeClr val="tx1"/>
                </a:solidFill>
                <a:effectLst/>
                <a:latin typeface="+mj-ea"/>
                <a:ea typeface="+mj-ea"/>
              </a:rPr>
              <a:t>编译程序、解释程序</a:t>
            </a:r>
            <a:endParaRPr lang="zh-CN" altLang="en-US" sz="2000">
              <a:solidFill>
                <a:schemeClr val="tx1"/>
              </a:solidFill>
              <a:effectLst/>
              <a:latin typeface="+mj-ea"/>
              <a:ea typeface="+mj-ea"/>
            </a:endParaRPr>
          </a:p>
          <a:p>
            <a:pPr algn="l"/>
            <a:r>
              <a:rPr lang="zh-CN" altLang="en-US" sz="2000">
                <a:solidFill>
                  <a:schemeClr val="tx1"/>
                </a:solidFill>
                <a:effectLst/>
                <a:latin typeface="+mj-ea"/>
                <a:ea typeface="+mj-ea"/>
              </a:rPr>
              <a:t>         </a:t>
            </a:r>
            <a:r>
              <a:rPr lang="en-US" altLang="zh-CN" sz="2000">
                <a:solidFill>
                  <a:schemeClr val="tx1"/>
                </a:solidFill>
                <a:effectLst/>
                <a:latin typeface="+mj-ea"/>
                <a:ea typeface="+mj-ea"/>
              </a:rPr>
              <a:t>TP315  </a:t>
            </a:r>
            <a:r>
              <a:rPr lang="zh-CN" altLang="en-US" sz="2000">
                <a:solidFill>
                  <a:schemeClr val="tx1"/>
                </a:solidFill>
                <a:effectLst/>
                <a:latin typeface="+mj-ea"/>
                <a:ea typeface="+mj-ea"/>
              </a:rPr>
              <a:t>管理程序、管理系统</a:t>
            </a:r>
            <a:endParaRPr lang="zh-CN" altLang="en-US" sz="2000">
              <a:solidFill>
                <a:schemeClr val="tx1"/>
              </a:solidFill>
              <a:effectLst/>
              <a:latin typeface="+mj-ea"/>
              <a:ea typeface="+mj-ea"/>
            </a:endParaRPr>
          </a:p>
          <a:p>
            <a:pPr algn="l"/>
            <a:r>
              <a:rPr lang="zh-CN" altLang="en-US" sz="2000">
                <a:solidFill>
                  <a:schemeClr val="tx1"/>
                </a:solidFill>
                <a:effectLst/>
                <a:latin typeface="+mj-ea"/>
                <a:ea typeface="+mj-ea"/>
              </a:rPr>
              <a:t>         </a:t>
            </a:r>
            <a:r>
              <a:rPr lang="en-US" altLang="zh-CN" sz="2000">
                <a:solidFill>
                  <a:schemeClr val="tx1"/>
                </a:solidFill>
                <a:effectLst/>
                <a:latin typeface="+mj-ea"/>
                <a:ea typeface="+mj-ea"/>
              </a:rPr>
              <a:t>TP316  </a:t>
            </a:r>
            <a:r>
              <a:rPr lang="zh-CN" altLang="en-US" sz="2000">
                <a:solidFill>
                  <a:schemeClr val="tx1"/>
                </a:solidFill>
                <a:effectLst/>
                <a:latin typeface="+mj-ea"/>
                <a:ea typeface="+mj-ea"/>
              </a:rPr>
              <a:t>操作系统</a:t>
            </a:r>
            <a:endParaRPr lang="zh-CN" altLang="en-US" sz="2000">
              <a:solidFill>
                <a:schemeClr val="tx1"/>
              </a:solidFill>
              <a:effectLst/>
              <a:latin typeface="+mj-ea"/>
              <a:ea typeface="+mj-ea"/>
            </a:endParaRPr>
          </a:p>
          <a:p>
            <a:pPr algn="l"/>
            <a:r>
              <a:rPr lang="zh-CN" altLang="en-US" sz="2000">
                <a:solidFill>
                  <a:schemeClr val="tx1"/>
                </a:solidFill>
                <a:effectLst/>
                <a:latin typeface="+mj-ea"/>
                <a:ea typeface="+mj-ea"/>
              </a:rPr>
              <a:t>         </a:t>
            </a:r>
            <a:r>
              <a:rPr lang="en-US" altLang="zh-CN" sz="2000">
                <a:solidFill>
                  <a:schemeClr val="tx1"/>
                </a:solidFill>
                <a:effectLst/>
                <a:latin typeface="+mj-ea"/>
                <a:ea typeface="+mj-ea"/>
              </a:rPr>
              <a:t>TP317  </a:t>
            </a:r>
            <a:r>
              <a:rPr lang="zh-CN" altLang="en-US" sz="2000">
                <a:solidFill>
                  <a:schemeClr val="tx1"/>
                </a:solidFill>
                <a:effectLst/>
                <a:latin typeface="+mj-ea"/>
                <a:ea typeface="+mj-ea"/>
              </a:rPr>
              <a:t>应用软件（程序包）</a:t>
            </a:r>
            <a:endParaRPr lang="zh-CN" altLang="en-US" sz="2000">
              <a:solidFill>
                <a:schemeClr val="tx1"/>
              </a:solidFill>
              <a:effectLst/>
              <a:latin typeface="+mj-ea"/>
              <a:ea typeface="+mj-ea"/>
            </a:endParaRPr>
          </a:p>
          <a:p>
            <a:pPr algn="l"/>
            <a:r>
              <a:rPr lang="zh-CN" altLang="en-US" sz="2000">
                <a:solidFill>
                  <a:schemeClr val="tx1"/>
                </a:solidFill>
                <a:effectLst/>
                <a:latin typeface="+mj-ea"/>
                <a:ea typeface="+mj-ea"/>
              </a:rPr>
              <a:t>         </a:t>
            </a:r>
            <a:r>
              <a:rPr lang="en-US" altLang="zh-CN" sz="2000">
                <a:solidFill>
                  <a:schemeClr val="tx1"/>
                </a:solidFill>
                <a:effectLst/>
                <a:latin typeface="+mj-ea"/>
                <a:ea typeface="+mj-ea"/>
              </a:rPr>
              <a:t>TP319  </a:t>
            </a:r>
            <a:r>
              <a:rPr lang="zh-CN" altLang="en-US" sz="2000">
                <a:solidFill>
                  <a:schemeClr val="tx1"/>
                </a:solidFill>
                <a:effectLst/>
                <a:latin typeface="+mj-ea"/>
                <a:ea typeface="+mj-ea"/>
              </a:rPr>
              <a:t>专用软件</a:t>
            </a:r>
            <a:endParaRPr lang="zh-CN" altLang="en-US" sz="2000">
              <a:solidFill>
                <a:schemeClr val="tx1"/>
              </a:solidFill>
              <a:effectLst/>
              <a:latin typeface="+mj-ea"/>
              <a:ea typeface="+mj-ea"/>
            </a:endParaRPr>
          </a:p>
        </p:txBody>
      </p:sp>
    </p:spTree>
    <p:custDataLst>
      <p:tags r:id="rId1"/>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1179830"/>
            <a:ext cx="9799320" cy="3853180"/>
          </a:xfrm>
        </p:spPr>
        <p:txBody>
          <a:bodyPr/>
          <a:p>
            <a:pPr algn="l"/>
            <a:r>
              <a:rPr lang="zh-CN" altLang="en-US"/>
              <a:t>目的：</a:t>
            </a:r>
            <a:endParaRPr lang="zh-CN" altLang="en-US"/>
          </a:p>
          <a:p>
            <a:pPr algn="l"/>
            <a:endParaRPr lang="zh-CN" altLang="en-US"/>
          </a:p>
          <a:p>
            <a:pPr algn="l"/>
            <a:r>
              <a:rPr lang="zh-CN" altLang="en-US"/>
              <a:t>认识文献的类型与特征，是学习检索语言及检索途径的基础前提。</a:t>
            </a:r>
            <a:endParaRPr lang="zh-CN" altLang="en-US"/>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198880" y="914400"/>
            <a:ext cx="9799320" cy="939800"/>
          </a:xfrm>
        </p:spPr>
        <p:txBody>
          <a:bodyPr>
            <a:normAutofit/>
          </a:bodyPr>
          <a:p>
            <a:pPr algn="l"/>
            <a:r>
              <a:rPr lang="zh-CN" altLang="en-US" sz="3555">
                <a:solidFill>
                  <a:srgbClr val="0070C0"/>
                </a:solidFill>
                <a:latin typeface="楷体" panose="02010609060101010101" charset="-122"/>
                <a:ea typeface="楷体" panose="02010609060101010101" charset="-122"/>
              </a:rPr>
              <a:t>故事一：马克思创作《资本论》</a:t>
            </a:r>
            <a:endParaRPr lang="zh-CN" altLang="en-US" sz="3555">
              <a:solidFill>
                <a:srgbClr val="0070C0"/>
              </a:solidFill>
              <a:latin typeface="楷体" panose="02010609060101010101" charset="-122"/>
              <a:ea typeface="楷体" panose="02010609060101010101" charset="-122"/>
            </a:endParaRPr>
          </a:p>
        </p:txBody>
      </p:sp>
      <p:sp>
        <p:nvSpPr>
          <p:cNvPr id="3" name="副标题 2"/>
          <p:cNvSpPr>
            <a:spLocks noGrp="1"/>
          </p:cNvSpPr>
          <p:nvPr>
            <p:ph type="subTitle" idx="1"/>
          </p:nvPr>
        </p:nvSpPr>
        <p:spPr>
          <a:xfrm>
            <a:off x="1198880" y="2410460"/>
            <a:ext cx="6477000" cy="3463925"/>
          </a:xfrm>
        </p:spPr>
        <p:txBody>
          <a:bodyPr>
            <a:normAutofit lnSpcReduction="20000"/>
          </a:bodyPr>
          <a:p>
            <a:pPr algn="l"/>
            <a:r>
              <a:rPr lang="zh-CN" altLang="en-US"/>
              <a:t>《资本论》是德国思想家、无产阶级精神领袖卡尔</a:t>
            </a:r>
            <a:r>
              <a:rPr lang="en-US" altLang="zh-CN"/>
              <a:t>·</a:t>
            </a:r>
            <a:r>
              <a:rPr lang="zh-CN" altLang="en-US"/>
              <a:t>马克思创作的政治经济学著作。</a:t>
            </a:r>
            <a:endParaRPr lang="zh-CN" altLang="en-US"/>
          </a:p>
          <a:p>
            <a:pPr algn="l"/>
            <a:endParaRPr lang="zh-CN" altLang="en-US"/>
          </a:p>
          <a:p>
            <a:pPr algn="l"/>
            <a:r>
              <a:rPr lang="zh-CN" altLang="en-US"/>
              <a:t>马克思从十九世纪</a:t>
            </a:r>
            <a:r>
              <a:rPr lang="en-US" altLang="zh-CN"/>
              <a:t>40</a:t>
            </a:r>
            <a:r>
              <a:rPr lang="zh-CN" altLang="en-US"/>
              <a:t>年代初开始研究政治经济学，直至</a:t>
            </a:r>
            <a:r>
              <a:rPr lang="en-US" altLang="zh-CN"/>
              <a:t>1883</a:t>
            </a:r>
            <a:r>
              <a:rPr lang="zh-CN" altLang="en-US"/>
              <a:t>年</a:t>
            </a:r>
            <a:r>
              <a:rPr lang="en-US" altLang="zh-CN"/>
              <a:t>3</a:t>
            </a:r>
            <a:r>
              <a:rPr lang="zh-CN" altLang="en-US"/>
              <a:t>月为止。</a:t>
            </a:r>
            <a:endParaRPr lang="zh-CN" altLang="en-US"/>
          </a:p>
          <a:p>
            <a:pPr algn="l"/>
            <a:endParaRPr lang="zh-CN" altLang="en-US"/>
          </a:p>
          <a:p>
            <a:pPr algn="l"/>
            <a:r>
              <a:rPr lang="en-US" altLang="zh-CN"/>
              <a:t>1867</a:t>
            </a:r>
            <a:r>
              <a:rPr lang="zh-CN" altLang="en-US"/>
              <a:t>年</a:t>
            </a:r>
            <a:r>
              <a:rPr lang="en-US" altLang="zh-CN"/>
              <a:t>9</a:t>
            </a:r>
            <a:r>
              <a:rPr lang="zh-CN" altLang="en-US"/>
              <a:t>月，</a:t>
            </a:r>
            <a:r>
              <a:rPr lang="zh-CN" altLang="en-US"/>
              <a:t>《资本论》第一卷在德国汉堡正式出版。</a:t>
            </a:r>
            <a:endParaRPr lang="zh-CN" altLang="en-US"/>
          </a:p>
        </p:txBody>
      </p:sp>
      <p:pic>
        <p:nvPicPr>
          <p:cNvPr id="4" name="图片 3"/>
          <p:cNvPicPr>
            <a:picLocks noChangeAspect="1"/>
          </p:cNvPicPr>
          <p:nvPr>
            <p:custDataLst>
              <p:tags r:id="rId1"/>
            </p:custDataLst>
          </p:nvPr>
        </p:nvPicPr>
        <p:blipFill>
          <a:blip r:embed="rId2"/>
          <a:stretch>
            <a:fillRect/>
          </a:stretch>
        </p:blipFill>
        <p:spPr>
          <a:xfrm>
            <a:off x="8809355" y="1696720"/>
            <a:ext cx="3108325" cy="4466590"/>
          </a:xfrm>
          <a:prstGeom prst="rect">
            <a:avLst/>
          </a:prstGeom>
        </p:spPr>
      </p:pic>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847725"/>
            <a:ext cx="9799320" cy="4801235"/>
          </a:xfrm>
        </p:spPr>
        <p:txBody>
          <a:bodyPr/>
          <a:p>
            <a:pPr algn="l"/>
            <a:r>
              <a:rPr lang="zh-CN" altLang="en-US"/>
              <a:t>定居英国伦敦期间，为了写作《资本论》，马克思</a:t>
            </a:r>
            <a:r>
              <a:rPr lang="en-US" altLang="zh-CN"/>
              <a:t>20</a:t>
            </a:r>
            <a:r>
              <a:rPr lang="zh-CN" altLang="en-US"/>
              <a:t>年如一日，每天坚持到英国博物馆去看书，查阅资料，被图书馆员称为最勤奋的读者。</a:t>
            </a:r>
            <a:endParaRPr lang="zh-CN" altLang="en-US"/>
          </a:p>
          <a:p>
            <a:pPr algn="l"/>
            <a:endParaRPr lang="zh-CN" altLang="en-US"/>
          </a:p>
          <a:p>
            <a:pPr algn="l"/>
            <a:r>
              <a:rPr lang="zh-CN" altLang="en-US"/>
              <a:t>马克思的足迹</a:t>
            </a:r>
            <a:endParaRPr lang="zh-CN" altLang="en-US"/>
          </a:p>
          <a:p>
            <a:pPr algn="l"/>
            <a:endParaRPr lang="zh-CN" altLang="en-US"/>
          </a:p>
          <a:p>
            <a:pPr algn="l"/>
            <a:r>
              <a:rPr lang="zh-CN" altLang="en-US"/>
              <a:t>据不完全统计，马克思阅读了</a:t>
            </a:r>
            <a:r>
              <a:rPr lang="en-US" altLang="zh-CN"/>
              <a:t>2000</a:t>
            </a:r>
            <a:r>
              <a:rPr lang="zh-CN" altLang="en-US"/>
              <a:t>多册有关的经济学著作，收集了</a:t>
            </a:r>
            <a:r>
              <a:rPr lang="en-US" altLang="zh-CN"/>
              <a:t>4000</a:t>
            </a:r>
            <a:r>
              <a:rPr lang="zh-CN" altLang="en-US"/>
              <a:t>多种报刊杂志，研究了大量的英国官方会议的有关文件和蓝皮书，写的各种摘录、手稿、提纲、札记等</a:t>
            </a:r>
            <a:r>
              <a:rPr lang="en-US" altLang="zh-CN"/>
              <a:t>100</a:t>
            </a:r>
            <a:r>
              <a:rPr lang="zh-CN" altLang="en-US"/>
              <a:t>多本。</a:t>
            </a:r>
            <a:endParaRPr lang="zh-CN" altLang="en-US"/>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8880" y="1838960"/>
            <a:ext cx="9799320" cy="3194050"/>
          </a:xfrm>
        </p:spPr>
        <p:txBody>
          <a:bodyPr/>
          <a:p>
            <a:pPr algn="l"/>
            <a:r>
              <a:rPr lang="zh-CN" altLang="en-US"/>
              <a:t>《资本论》为政治经济学奠定了理论基础，实现了政治经济学的根本革命。</a:t>
            </a:r>
            <a:endParaRPr lang="zh-CN" altLang="en-US"/>
          </a:p>
          <a:p>
            <a:pPr algn="l"/>
            <a:endParaRPr lang="zh-CN" altLang="en-US"/>
          </a:p>
          <a:p>
            <a:pPr algn="l"/>
            <a:r>
              <a:rPr lang="zh-CN" altLang="en-US"/>
              <a:t>《习近平在纪念马克思诞辰</a:t>
            </a:r>
            <a:r>
              <a:rPr lang="en-US" altLang="zh-CN"/>
              <a:t>200</a:t>
            </a:r>
            <a:r>
              <a:rPr lang="zh-CN" altLang="en-US"/>
              <a:t>周年大会上的讲话》：</a:t>
            </a:r>
            <a:endParaRPr lang="zh-CN" altLang="en-US"/>
          </a:p>
          <a:p>
            <a:pPr algn="l"/>
            <a:r>
              <a:rPr lang="en-US" altLang="zh-CN"/>
              <a:t>1867</a:t>
            </a:r>
            <a:r>
              <a:rPr lang="zh-CN" altLang="en-US"/>
              <a:t>年问世的《资本论》是</a:t>
            </a:r>
            <a:r>
              <a:rPr lang="zh-CN" altLang="en-US">
                <a:solidFill>
                  <a:schemeClr val="tx1"/>
                </a:solidFill>
              </a:rPr>
              <a:t>马克思主义最厚重、最丰富的著作</a:t>
            </a:r>
            <a:r>
              <a:rPr lang="zh-CN" altLang="en-US"/>
              <a:t>，被誉为</a:t>
            </a:r>
            <a:r>
              <a:rPr lang="en-US" altLang="zh-CN"/>
              <a:t>“</a:t>
            </a:r>
            <a:r>
              <a:rPr lang="zh-CN" altLang="en-US"/>
              <a:t>工人阶级的圣经</a:t>
            </a:r>
            <a:r>
              <a:rPr lang="en-US" altLang="zh-CN"/>
              <a:t>”</a:t>
            </a:r>
            <a:r>
              <a:rPr lang="zh-CN" altLang="en-US"/>
              <a:t>。</a:t>
            </a:r>
            <a:endParaRPr lang="zh-CN" altLang="en-US"/>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010285" y="565785"/>
            <a:ext cx="3374390" cy="703580"/>
          </a:xfrm>
        </p:spPr>
        <p:txBody>
          <a:bodyPr>
            <a:normAutofit fontScale="90000"/>
          </a:bodyPr>
          <a:p>
            <a:r>
              <a:rPr lang="zh-CN" altLang="en-US" sz="2665">
                <a:latin typeface="楷体" panose="02010609060101010101" charset="-122"/>
                <a:ea typeface="楷体" panose="02010609060101010101" charset="-122"/>
              </a:rPr>
              <a:t>大英博物馆（</a:t>
            </a:r>
            <a:r>
              <a:rPr lang="en-US" altLang="zh-CN" sz="2665">
                <a:latin typeface="楷体" panose="02010609060101010101" charset="-122"/>
                <a:ea typeface="楷体" panose="02010609060101010101" charset="-122"/>
              </a:rPr>
              <a:t>British Museum)</a:t>
            </a:r>
            <a:endParaRPr lang="en-US" altLang="zh-CN" sz="2665">
              <a:latin typeface="楷体" panose="02010609060101010101" charset="-122"/>
              <a:ea typeface="楷体" panose="02010609060101010101" charset="-122"/>
            </a:endParaRPr>
          </a:p>
        </p:txBody>
      </p:sp>
      <p:pic>
        <p:nvPicPr>
          <p:cNvPr id="4" name="图片 3"/>
          <p:cNvPicPr>
            <a:picLocks noChangeAspect="1"/>
          </p:cNvPicPr>
          <p:nvPr/>
        </p:nvPicPr>
        <p:blipFill>
          <a:blip r:embed="rId1"/>
          <a:stretch>
            <a:fillRect/>
          </a:stretch>
        </p:blipFill>
        <p:spPr>
          <a:xfrm>
            <a:off x="403225" y="1322705"/>
            <a:ext cx="5670550" cy="3562350"/>
          </a:xfrm>
          <a:prstGeom prst="rect">
            <a:avLst/>
          </a:prstGeom>
        </p:spPr>
      </p:pic>
      <p:pic>
        <p:nvPicPr>
          <p:cNvPr id="5" name="图片 4"/>
          <p:cNvPicPr>
            <a:picLocks noChangeAspect="1"/>
          </p:cNvPicPr>
          <p:nvPr/>
        </p:nvPicPr>
        <p:blipFill>
          <a:blip r:embed="rId2"/>
          <a:stretch>
            <a:fillRect/>
          </a:stretch>
        </p:blipFill>
        <p:spPr>
          <a:xfrm>
            <a:off x="6119495" y="2644775"/>
            <a:ext cx="5847715" cy="3846830"/>
          </a:xfrm>
          <a:prstGeom prst="rect">
            <a:avLst/>
          </a:prstGeom>
        </p:spPr>
      </p:pic>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标题 1"/>
          <p:cNvSpPr>
            <a:spLocks noGrp="1"/>
          </p:cNvSpPr>
          <p:nvPr>
            <p:ph type="ctrTitle"/>
          </p:nvPr>
        </p:nvSpPr>
        <p:spPr>
          <a:xfrm>
            <a:off x="1198880" y="914400"/>
            <a:ext cx="9799320" cy="985520"/>
          </a:xfrm>
        </p:spPr>
        <p:txBody>
          <a:bodyPr>
            <a:normAutofit/>
          </a:bodyPr>
          <a:p>
            <a:pPr algn="l"/>
            <a:r>
              <a:rPr lang="zh-CN" altLang="en-US" sz="3555">
                <a:solidFill>
                  <a:srgbClr val="0070C0"/>
                </a:solidFill>
                <a:latin typeface="楷体" panose="02010609060101010101" charset="-122"/>
                <a:ea typeface="楷体" panose="02010609060101010101" charset="-122"/>
              </a:rPr>
              <a:t>故事二：中医典籍与青蒿素</a:t>
            </a:r>
            <a:endParaRPr lang="zh-CN" altLang="en-US" sz="3555">
              <a:solidFill>
                <a:srgbClr val="0070C0"/>
              </a:solidFill>
              <a:latin typeface="楷体" panose="02010609060101010101" charset="-122"/>
              <a:ea typeface="楷体" panose="02010609060101010101" charset="-122"/>
            </a:endParaRPr>
          </a:p>
        </p:txBody>
      </p:sp>
      <p:sp>
        <p:nvSpPr>
          <p:cNvPr id="3" name="副标题 2"/>
          <p:cNvSpPr>
            <a:spLocks noGrp="1"/>
          </p:cNvSpPr>
          <p:nvPr>
            <p:ph type="subTitle" idx="1"/>
          </p:nvPr>
        </p:nvSpPr>
        <p:spPr>
          <a:xfrm>
            <a:off x="554990" y="2551430"/>
            <a:ext cx="7491730" cy="3808730"/>
          </a:xfrm>
        </p:spPr>
        <p:txBody>
          <a:bodyPr>
            <a:noAutofit/>
          </a:bodyPr>
          <a:p>
            <a:pPr algn="l"/>
            <a:r>
              <a:rPr lang="en-US" altLang="zh-CN" sz="2300">
                <a:latin typeface="+mj-ea"/>
                <a:ea typeface="+mj-ea"/>
                <a:cs typeface="+mj-ea"/>
              </a:rPr>
              <a:t>2015</a:t>
            </a:r>
            <a:r>
              <a:rPr lang="zh-CN" altLang="en-US" sz="2300">
                <a:latin typeface="+mj-ea"/>
                <a:ea typeface="+mj-ea"/>
                <a:cs typeface="+mj-ea"/>
              </a:rPr>
              <a:t>年</a:t>
            </a:r>
            <a:r>
              <a:rPr lang="en-US" altLang="zh-CN" sz="2300">
                <a:latin typeface="+mj-ea"/>
                <a:ea typeface="+mj-ea"/>
                <a:cs typeface="+mj-ea"/>
              </a:rPr>
              <a:t>10</a:t>
            </a:r>
            <a:r>
              <a:rPr lang="zh-CN" altLang="en-US" sz="2300">
                <a:latin typeface="+mj-ea"/>
                <a:ea typeface="+mj-ea"/>
                <a:cs typeface="+mj-ea"/>
              </a:rPr>
              <a:t>月</a:t>
            </a:r>
            <a:r>
              <a:rPr lang="en-US" altLang="zh-CN" sz="2300">
                <a:latin typeface="+mj-ea"/>
                <a:ea typeface="+mj-ea"/>
                <a:cs typeface="+mj-ea"/>
              </a:rPr>
              <a:t>5</a:t>
            </a:r>
            <a:r>
              <a:rPr lang="zh-CN" altLang="en-US" sz="2300">
                <a:latin typeface="+mj-ea"/>
                <a:ea typeface="+mj-ea"/>
                <a:cs typeface="+mj-ea"/>
              </a:rPr>
              <a:t>日，中国中医研究院终身研究员屠呦呦获得诺贝尔生理或医学奖</a:t>
            </a:r>
            <a:endParaRPr lang="zh-CN" altLang="en-US" sz="2300">
              <a:latin typeface="+mj-ea"/>
              <a:ea typeface="+mj-ea"/>
              <a:cs typeface="+mj-ea"/>
            </a:endParaRPr>
          </a:p>
          <a:p>
            <a:pPr algn="l"/>
            <a:endParaRPr lang="zh-CN" altLang="en-US" sz="2300">
              <a:latin typeface="+mj-ea"/>
              <a:ea typeface="+mj-ea"/>
              <a:cs typeface="+mj-ea"/>
            </a:endParaRPr>
          </a:p>
          <a:p>
            <a:pPr algn="l"/>
            <a:r>
              <a:rPr lang="zh-CN" altLang="en-US" sz="2300">
                <a:latin typeface="+mj-ea"/>
                <a:ea typeface="+mj-ea"/>
                <a:cs typeface="+mj-ea"/>
              </a:rPr>
              <a:t>获奖理由：从中药里提取和分离抗疟疾有效成分青蒿素</a:t>
            </a:r>
            <a:endParaRPr lang="zh-CN" altLang="en-US" sz="2300">
              <a:latin typeface="+mj-ea"/>
              <a:ea typeface="+mj-ea"/>
              <a:cs typeface="+mj-ea"/>
            </a:endParaRPr>
          </a:p>
          <a:p>
            <a:pPr algn="l"/>
            <a:endParaRPr lang="zh-CN" altLang="en-US" sz="2300">
              <a:latin typeface="+mj-ea"/>
              <a:ea typeface="+mj-ea"/>
              <a:cs typeface="+mj-ea"/>
            </a:endParaRPr>
          </a:p>
          <a:p>
            <a:pPr algn="l"/>
            <a:endParaRPr lang="zh-CN" altLang="en-US" sz="2300">
              <a:latin typeface="+mj-ea"/>
              <a:ea typeface="+mj-ea"/>
              <a:cs typeface="+mj-ea"/>
            </a:endParaRPr>
          </a:p>
          <a:p>
            <a:pPr algn="l"/>
            <a:endParaRPr lang="zh-CN" altLang="en-US" sz="2300">
              <a:latin typeface="+mj-ea"/>
              <a:ea typeface="+mj-ea"/>
              <a:cs typeface="+mj-ea"/>
            </a:endParaRPr>
          </a:p>
          <a:p>
            <a:pPr algn="l"/>
            <a:endParaRPr lang="zh-CN" altLang="en-US" sz="2300">
              <a:latin typeface="+mj-ea"/>
              <a:ea typeface="+mj-ea"/>
              <a:cs typeface="+mj-ea"/>
            </a:endParaRPr>
          </a:p>
          <a:p>
            <a:pPr algn="l"/>
            <a:endParaRPr lang="zh-CN" altLang="en-US" sz="1800">
              <a:latin typeface="+mj-ea"/>
              <a:ea typeface="+mj-ea"/>
              <a:cs typeface="+mj-ea"/>
            </a:endParaRPr>
          </a:p>
        </p:txBody>
      </p:sp>
      <p:pic>
        <p:nvPicPr>
          <p:cNvPr id="4" name="图片 3"/>
          <p:cNvPicPr>
            <a:picLocks noChangeAspect="1"/>
          </p:cNvPicPr>
          <p:nvPr/>
        </p:nvPicPr>
        <p:blipFill>
          <a:blip r:embed="rId1"/>
          <a:stretch>
            <a:fillRect/>
          </a:stretch>
        </p:blipFill>
        <p:spPr>
          <a:xfrm>
            <a:off x="8968740" y="1899920"/>
            <a:ext cx="2454910" cy="3256915"/>
          </a:xfrm>
          <a:prstGeom prst="rect">
            <a:avLst/>
          </a:prstGeom>
        </p:spPr>
      </p:pic>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副标题 2"/>
          <p:cNvSpPr>
            <a:spLocks noGrp="1"/>
          </p:cNvSpPr>
          <p:nvPr>
            <p:ph type="subTitle" idx="1"/>
          </p:nvPr>
        </p:nvSpPr>
        <p:spPr>
          <a:xfrm>
            <a:off x="1196340" y="1087120"/>
            <a:ext cx="9624695" cy="4536440"/>
          </a:xfrm>
        </p:spPr>
        <p:txBody>
          <a:bodyPr/>
          <a:p>
            <a:pPr algn="l"/>
            <a:r>
              <a:rPr lang="en-US" altLang="zh-CN"/>
              <a:t>1967</a:t>
            </a:r>
            <a:r>
              <a:rPr lang="zh-CN" altLang="en-US"/>
              <a:t>年中国启动了抗疟项目，屠呦呦受命带领由植物化学和药理活性研究员组成的团队开展抗疟药物的调研普查和筛选研究。</a:t>
            </a:r>
            <a:endParaRPr lang="zh-CN" altLang="en-US"/>
          </a:p>
          <a:p>
            <a:pPr algn="l"/>
            <a:endParaRPr lang="zh-CN" altLang="en-US"/>
          </a:p>
          <a:p>
            <a:pPr algn="l"/>
            <a:r>
              <a:rPr lang="zh-CN" altLang="en-US"/>
              <a:t>翻阅大量的文献，为包括青蒿在内的中草药提取物的作用机理寻找合理的解释</a:t>
            </a:r>
            <a:endParaRPr lang="zh-CN" altLang="en-US"/>
          </a:p>
          <a:p>
            <a:pPr algn="l"/>
            <a:endParaRPr lang="zh-CN" altLang="en-US"/>
          </a:p>
          <a:p>
            <a:pPr algn="l"/>
            <a:r>
              <a:rPr lang="zh-CN" altLang="en-US"/>
              <a:t>灵感来自古代一篇关于使用青蒿减轻疟疾症状的文献：</a:t>
            </a:r>
            <a:endParaRPr lang="zh-CN" altLang="en-US"/>
          </a:p>
          <a:p>
            <a:pPr algn="l"/>
            <a:r>
              <a:rPr lang="zh-CN" altLang="en-US"/>
              <a:t>东晋时期医药学家葛洪著作《肘后备急方》。文中提到：</a:t>
            </a:r>
            <a:r>
              <a:rPr lang="en-US" altLang="zh-CN"/>
              <a:t>“</a:t>
            </a:r>
            <a:r>
              <a:rPr lang="zh-CN" altLang="en-US">
                <a:sym typeface="+mn-ea"/>
              </a:rPr>
              <a:t>青蒿一握，以水二升渍，绞取汁，尽服之。</a:t>
            </a:r>
            <a:r>
              <a:rPr lang="en-US" altLang="zh-CN"/>
              <a:t>”</a:t>
            </a:r>
            <a:endParaRPr lang="en-US" altLang="zh-CN"/>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ISCONTENTSTITLE" val="0"/>
  <p:tag name="KSO_WM_UNIT_ISNUMDGMTITLE" val="0"/>
  <p:tag name="KSO_WM_UNIT_PRESET_TEXT" val="空白演示"/>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081_1*a*1"/>
  <p:tag name="KSO_WM_TEMPLATE_CATEGORY" val="custom"/>
  <p:tag name="KSO_WM_TEMPLATE_INDEX" val="20205081"/>
  <p:tag name="KSO_WM_UNIT_LAYERLEVEL" val="1"/>
  <p:tag name="KSO_WM_TAG_VERSION" val="1.0"/>
  <p:tag name="KSO_WM_BEAUTIFY_FLAG" val="#wm#"/>
</p:tagLst>
</file>

<file path=ppt/tags/tag64.xml><?xml version="1.0" encoding="utf-8"?>
<p:tagLst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BEAUTIFY_FLAG" val="#wm#"/>
  <p:tag name="KSO_WM_TEMPLATE_CATEGORY" val="custom"/>
  <p:tag name="KSO_WM_TEMPLATE_INDEX" val="20205081"/>
</p:tagLst>
</file>

<file path=ppt/tags/tag68.xml><?xml version="1.0" encoding="utf-8"?>
<p:tagLst xmlns:p="http://schemas.openxmlformats.org/presentationml/2006/main">
  <p:tag name="REFSHAPE" val="1298338212"/>
  <p:tag name="KSO_WM_UNIT_PLACING_PICTURE_USER_VIEWPORT" val="{&quot;height&quot;:7500,&quot;width&quot;:5220}"/>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KSO_WM_BEAUTIFY_FLAG" val="#wm#"/>
  <p:tag name="KSO_WM_TEMPLATE_CATEGORY" val="custom"/>
  <p:tag name="KSO_WM_TEMPLATE_INDEX" val="20205081"/>
</p:tagLst>
</file>

<file path=ppt/tags/tag72.xml><?xml version="1.0" encoding="utf-8"?>
<p:tagLst xmlns:p="http://schemas.openxmlformats.org/presentationml/2006/main">
  <p:tag name="KSO_WM_BEAUTIFY_FLAG" val="#wm#"/>
  <p:tag name="KSO_WM_TEMPLATE_CATEGORY" val="custom"/>
  <p:tag name="KSO_WM_TEMPLATE_INDEX" val="20205081"/>
</p:tagLst>
</file>

<file path=ppt/tags/tag73.xml><?xml version="1.0" encoding="utf-8"?>
<p:tagLst xmlns:p="http://schemas.openxmlformats.org/presentationml/2006/main">
  <p:tag name="KSO_WM_BEAUTIFY_FLAG" val="#wm#"/>
  <p:tag name="KSO_WM_TEMPLATE_CATEGORY" val="custom"/>
  <p:tag name="KSO_WM_TEMPLATE_INDEX" val="20205081"/>
</p:tagLst>
</file>

<file path=ppt/tags/tag74.xml><?xml version="1.0" encoding="utf-8"?>
<p:tagLst xmlns:p="http://schemas.openxmlformats.org/presentationml/2006/main">
  <p:tag name="KSO_WM_BEAUTIFY_FLAG" val="#wm#"/>
  <p:tag name="KSO_WM_TEMPLATE_CATEGORY" val="custom"/>
  <p:tag name="KSO_WM_TEMPLATE_INDEX" val="20205081"/>
</p:tagLst>
</file>

<file path=ppt/tags/tag75.xml><?xml version="1.0" encoding="utf-8"?>
<p:tagLst xmlns:p="http://schemas.openxmlformats.org/presentationml/2006/main">
  <p:tag name="KSO_WM_BEAUTIFY_FLAG" val="#wm#"/>
  <p:tag name="KSO_WM_TEMPLATE_CATEGORY" val="custom"/>
  <p:tag name="KSO_WM_TEMPLATE_INDEX" val="20205081"/>
</p:tagLst>
</file>

<file path=ppt/tags/tag76.xml><?xml version="1.0" encoding="utf-8"?>
<p:tagLst xmlns:p="http://schemas.openxmlformats.org/presentationml/2006/main">
  <p:tag name="KSO_WM_BEAUTIFY_FLAG" val="#wm#"/>
  <p:tag name="KSO_WM_TEMPLATE_CATEGORY" val="custom"/>
  <p:tag name="KSO_WM_TEMPLATE_INDEX" val="20205081"/>
</p:tagLst>
</file>

<file path=ppt/tags/tag77.xml><?xml version="1.0" encoding="utf-8"?>
<p:tagLst xmlns:p="http://schemas.openxmlformats.org/presentationml/2006/main">
  <p:tag name="KSO_WM_BEAUTIFY_FLAG" val="#wm#"/>
  <p:tag name="KSO_WM_TEMPLATE_CATEGORY" val="custom"/>
  <p:tag name="KSO_WM_TEMPLATE_INDEX" val="20205081"/>
</p:tagLst>
</file>

<file path=ppt/tags/tag78.xml><?xml version="1.0" encoding="utf-8"?>
<p:tagLst xmlns:p="http://schemas.openxmlformats.org/presentationml/2006/main">
  <p:tag name="KSO_WM_BEAUTIFY_FLAG" val="#wm#"/>
  <p:tag name="KSO_WM_TEMPLATE_CATEGORY" val="custom"/>
  <p:tag name="KSO_WM_TEMPLATE_INDEX" val="20205081"/>
</p:tagLst>
</file>

<file path=ppt/tags/tag79.xml><?xml version="1.0" encoding="utf-8"?>
<p:tagLst xmlns:p="http://schemas.openxmlformats.org/presentationml/2006/main">
  <p:tag name="KSO_WM_BEAUTIFY_FLAG" val="#wm#"/>
  <p:tag name="KSO_WM_TEMPLATE_CATEGORY" val="custom"/>
  <p:tag name="KSO_WM_TEMPLATE_INDEX" val="2020508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BEAUTIFY_FLAG" val="#wm#"/>
  <p:tag name="KSO_WM_TEMPLATE_CATEGORY" val="custom"/>
  <p:tag name="KSO_WM_TEMPLATE_INDEX" val="20205081"/>
</p:tagLst>
</file>

<file path=ppt/tags/tag81.xml><?xml version="1.0" encoding="utf-8"?>
<p:tagLst xmlns:p="http://schemas.openxmlformats.org/presentationml/2006/main">
  <p:tag name="KSO_WM_BEAUTIFY_FLAG" val="#wm#"/>
  <p:tag name="KSO_WM_TEMPLATE_CATEGORY" val="custom"/>
  <p:tag name="KSO_WM_TEMPLATE_INDEX" val="20205081"/>
</p:tagLst>
</file>

<file path=ppt/tags/tag82.xml><?xml version="1.0" encoding="utf-8"?>
<p:tagLst xmlns:p="http://schemas.openxmlformats.org/presentationml/2006/main">
  <p:tag name="KSO_WM_BEAUTIFY_FLAG" val="#wm#"/>
  <p:tag name="KSO_WM_TEMPLATE_CATEGORY" val="custom"/>
  <p:tag name="KSO_WM_TEMPLATE_INDEX" val="20205081"/>
</p:tagLst>
</file>

<file path=ppt/tags/tag83.xml><?xml version="1.0" encoding="utf-8"?>
<p:tagLst xmlns:p="http://schemas.openxmlformats.org/presentationml/2006/main">
  <p:tag name="KSO_WM_BEAUTIFY_FLAG" val="#wm#"/>
  <p:tag name="KSO_WM_TEMPLATE_CATEGORY" val="custom"/>
  <p:tag name="KSO_WM_TEMPLATE_INDEX" val="20205081"/>
</p:tagLst>
</file>

<file path=ppt/tags/tag84.xml><?xml version="1.0" encoding="utf-8"?>
<p:tagLst xmlns:p="http://schemas.openxmlformats.org/presentationml/2006/main">
  <p:tag name="KSO_WM_BEAUTIFY_FLAG" val="#wm#"/>
  <p:tag name="KSO_WM_TEMPLATE_CATEGORY" val="custom"/>
  <p:tag name="KSO_WM_TEMPLATE_INDEX" val="20205081"/>
</p:tagLst>
</file>

<file path=ppt/tags/tag85.xml><?xml version="1.0" encoding="utf-8"?>
<p:tagLst xmlns:p="http://schemas.openxmlformats.org/presentationml/2006/main">
  <p:tag name="KSO_WM_BEAUTIFY_FLAG" val="#wm#"/>
  <p:tag name="KSO_WM_TEMPLATE_CATEGORY" val="custom"/>
  <p:tag name="KSO_WM_TEMPLATE_INDEX" val="20205081"/>
</p:tagLst>
</file>

<file path=ppt/tags/tag86.xml><?xml version="1.0" encoding="utf-8"?>
<p:tagLst xmlns:p="http://schemas.openxmlformats.org/presentationml/2006/main">
  <p:tag name="KSO_WM_BEAUTIFY_FLAG" val="#wm#"/>
  <p:tag name="KSO_WM_TEMPLATE_CATEGORY" val="custom"/>
  <p:tag name="KSO_WM_TEMPLATE_INDEX" val="20205081"/>
</p:tagLst>
</file>

<file path=ppt/tags/tag87.xml><?xml version="1.0" encoding="utf-8"?>
<p:tagLst xmlns:p="http://schemas.openxmlformats.org/presentationml/2006/main">
  <p:tag name="KSO_WM_BEAUTIFY_FLAG" val="#wm#"/>
  <p:tag name="KSO_WM_TEMPLATE_CATEGORY" val="custom"/>
  <p:tag name="KSO_WM_TEMPLATE_INDEX" val="20205081"/>
</p:tagLst>
</file>

<file path=ppt/tags/tag88.xml><?xml version="1.0" encoding="utf-8"?>
<p:tagLst xmlns:p="http://schemas.openxmlformats.org/presentationml/2006/main">
  <p:tag name="KSO_WM_BEAUTIFY_FLAG" val="#wm#"/>
  <p:tag name="KSO_WM_TEMPLATE_CATEGORY" val="custom"/>
  <p:tag name="KSO_WM_TEMPLATE_INDEX" val="20205081"/>
</p:tagLst>
</file>

<file path=ppt/tags/tag89.xml><?xml version="1.0" encoding="utf-8"?>
<p:tagLst xmlns:p="http://schemas.openxmlformats.org/presentationml/2006/main">
  <p:tag name="KSO_WM_BEAUTIFY_FLAG" val="#wm#"/>
  <p:tag name="KSO_WM_TEMPLATE_CATEGORY" val="custom"/>
  <p:tag name="KSO_WM_TEMPLATE_INDEX" val="2020508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BEAUTIFY_FLAG" val="#wm#"/>
  <p:tag name="KSO_WM_TEMPLATE_CATEGORY" val="custom"/>
  <p:tag name="KSO_WM_TEMPLATE_INDEX" val="20205081"/>
</p:tagLst>
</file>

<file path=ppt/tags/tag91.xml><?xml version="1.0" encoding="utf-8"?>
<p:tagLst xmlns:p="http://schemas.openxmlformats.org/presentationml/2006/main">
  <p:tag name="KSO_WM_BEAUTIFY_FLAG" val="#wm#"/>
  <p:tag name="KSO_WM_TEMPLATE_CATEGORY" val="custom"/>
  <p:tag name="KSO_WM_TEMPLATE_INDEX" val="20205081"/>
</p:tagLst>
</file>

<file path=ppt/tags/tag92.xml><?xml version="1.0" encoding="utf-8"?>
<p:tagLst xmlns:p="http://schemas.openxmlformats.org/presentationml/2006/main">
  <p:tag name="KSO_WM_BEAUTIFY_FLAG" val="#wm#"/>
  <p:tag name="KSO_WM_TEMPLATE_CATEGORY" val="custom"/>
  <p:tag name="KSO_WM_TEMPLATE_INDEX" val="20205081"/>
</p:tagLst>
</file>

<file path=ppt/tags/tag93.xml><?xml version="1.0" encoding="utf-8"?>
<p:tagLst xmlns:p="http://schemas.openxmlformats.org/presentationml/2006/main">
  <p:tag name="KSO_WM_BEAUTIFY_FLAG" val="#wm#"/>
  <p:tag name="KSO_WM_TEMPLATE_CATEGORY" val="custom"/>
  <p:tag name="KSO_WM_TEMPLATE_INDEX" val="20205081"/>
</p:tagLst>
</file>

<file path=ppt/tags/tag94.xml><?xml version="1.0" encoding="utf-8"?>
<p:tagLst xmlns:p="http://schemas.openxmlformats.org/presentationml/2006/main">
  <p:tag name="KSO_WM_BEAUTIFY_FLAG" val="#wm#"/>
  <p:tag name="KSO_WM_TEMPLATE_CATEGORY" val="custom"/>
  <p:tag name="KSO_WM_TEMPLATE_INDEX" val="20205081"/>
</p:tagLst>
</file>

<file path=ppt/tags/tag95.xml><?xml version="1.0" encoding="utf-8"?>
<p:tagLst xmlns:p="http://schemas.openxmlformats.org/presentationml/2006/main">
  <p:tag name="KSO_WM_BEAUTIFY_FLAG" val="#wm#"/>
  <p:tag name="KSO_WM_TEMPLATE_CATEGORY" val="custom"/>
  <p:tag name="KSO_WM_TEMPLATE_INDEX" val="20205081"/>
</p:tagLst>
</file>

<file path=ppt/tags/tag96.xml><?xml version="1.0" encoding="utf-8"?>
<p:tagLst xmlns:p="http://schemas.openxmlformats.org/presentationml/2006/main">
  <p:tag name="KSO_WM_BEAUTIFY_FLAG" val="#wm#"/>
  <p:tag name="KSO_WM_TEMPLATE_CATEGORY" val="custom"/>
  <p:tag name="KSO_WM_TEMPLATE_INDEX" val="20205081"/>
</p:tagLst>
</file>

<file path=ppt/theme/theme1.xml><?xml version="1.0" encoding="utf-8"?>
<a:theme xmlns:a="http://schemas.openxmlformats.org/drawingml/2006/main" name="Office 主题​​">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3968</Words>
  <Application>WPS 演示</Application>
  <PresentationFormat>宽屏</PresentationFormat>
  <Paragraphs>243</Paragraphs>
  <Slides>31</Slides>
  <Notes>4</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31</vt:i4>
      </vt:variant>
    </vt:vector>
  </HeadingPairs>
  <TitlesOfParts>
    <vt:vector size="42" baseType="lpstr">
      <vt:lpstr>Arial</vt:lpstr>
      <vt:lpstr>宋体</vt:lpstr>
      <vt:lpstr>Wingdings</vt:lpstr>
      <vt:lpstr>微软雅黑</vt:lpstr>
      <vt:lpstr>Wingdings</vt:lpstr>
      <vt:lpstr>华文楷体</vt:lpstr>
      <vt:lpstr>楷体</vt:lpstr>
      <vt:lpstr>Arial Unicode MS</vt:lpstr>
      <vt:lpstr>Calibri</vt:lpstr>
      <vt:lpstr>华文中宋</vt:lpstr>
      <vt:lpstr>Office 主题​​</vt:lpstr>
      <vt:lpstr>文献信息检索与利用 （1）</vt:lpstr>
      <vt:lpstr>本课程基本教学要求</vt:lpstr>
      <vt:lpstr>第一讲  关于文献的故事</vt:lpstr>
      <vt:lpstr>故事一：马克思创作《资本论》</vt:lpstr>
      <vt:lpstr>PowerPoint 演示文稿</vt:lpstr>
      <vt:lpstr>PowerPoint 演示文稿</vt:lpstr>
      <vt:lpstr>大英博物馆（British Museum)</vt:lpstr>
      <vt:lpstr>故事二：中医典籍与青蒿素</vt:lpstr>
      <vt:lpstr>PowerPoint 演示文稿</vt:lpstr>
      <vt:lpstr>PowerPoint 演示文稿</vt:lpstr>
      <vt:lpstr>PowerPoint 演示文稿</vt:lpstr>
      <vt:lpstr>故事三：《更路薄》见证中国南海主权</vt:lpstr>
      <vt:lpstr>PowerPoint 演示文稿</vt:lpstr>
      <vt:lpstr>PowerPoint 演示文稿</vt:lpstr>
      <vt:lpstr>PowerPoint 演示文稿</vt:lpstr>
      <vt:lpstr>PowerPoint 演示文稿</vt:lpstr>
      <vt:lpstr>PowerPoint 演示文稿</vt:lpstr>
      <vt:lpstr>PowerPoint 演示文稿</vt:lpstr>
      <vt:lpstr>第二讲  文献的类型与特征</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《中图法》基本大类</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天海蓝色</cp:lastModifiedBy>
  <cp:revision>176</cp:revision>
  <dcterms:created xsi:type="dcterms:W3CDTF">2019-06-19T02:08:00Z</dcterms:created>
  <dcterms:modified xsi:type="dcterms:W3CDTF">2020-05-21T14:39:42Z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2052-11.1.0.9662</vt:lpwstr>
  </property>
</Properties>
</file>